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74" r:id="rId3"/>
    <p:sldId id="309" r:id="rId4"/>
    <p:sldId id="310" r:id="rId5"/>
    <p:sldId id="311" r:id="rId6"/>
    <p:sldId id="312" r:id="rId7"/>
    <p:sldId id="315" r:id="rId8"/>
    <p:sldId id="313" r:id="rId9"/>
    <p:sldId id="314" r:id="rId10"/>
    <p:sldId id="273"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36"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0080"/>
    <a:srgbClr val="FFC000"/>
    <a:srgbClr val="FFEE9E"/>
    <a:srgbClr val="B2EDE9"/>
    <a:srgbClr val="467599"/>
    <a:srgbClr val="D64045"/>
    <a:srgbClr val="EBA0A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21" autoAdjust="0"/>
    <p:restoredTop sz="81236"/>
  </p:normalViewPr>
  <p:slideViewPr>
    <p:cSldViewPr snapToGrid="0" showGuides="1">
      <p:cViewPr>
        <p:scale>
          <a:sx n="143" d="100"/>
          <a:sy n="143" d="100"/>
        </p:scale>
        <p:origin x="1416" y="-480"/>
      </p:cViewPr>
      <p:guideLst>
        <p:guide orient="horz" pos="3936"/>
        <p:guide pos="2880"/>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png>
</file>

<file path=ppt/media/image35.png>
</file>

<file path=ppt/media/image36.png>
</file>

<file path=ppt/media/image37.png>
</file>

<file path=ppt/media/image38.svg>
</file>

<file path=ppt/media/image39.png>
</file>

<file path=ppt/media/image4.svg>
</file>

<file path=ppt/media/image40.png>
</file>

<file path=ppt/media/image41.png>
</file>

<file path=ppt/media/image42.png>
</file>

<file path=ppt/media/image43.png>
</file>

<file path=ppt/media/image4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2"/>
            <a:ext cx="2971800" cy="458788"/>
          </a:xfrm>
          <a:prstGeom prst="rect">
            <a:avLst/>
          </a:prstGeom>
        </p:spPr>
        <p:txBody>
          <a:bodyPr vert="horz" lIns="91395" tIns="45698" rIns="91395" bIns="45698" rtlCol="0"/>
          <a:lstStyle>
            <a:lvl1pPr algn="l">
              <a:defRPr sz="1300"/>
            </a:lvl1pPr>
          </a:lstStyle>
          <a:p>
            <a:endParaRPr lang="en-US"/>
          </a:p>
        </p:txBody>
      </p:sp>
      <p:sp>
        <p:nvSpPr>
          <p:cNvPr id="3" name="Date Placeholder 2"/>
          <p:cNvSpPr>
            <a:spLocks noGrp="1"/>
          </p:cNvSpPr>
          <p:nvPr>
            <p:ph type="dt" idx="1"/>
          </p:nvPr>
        </p:nvSpPr>
        <p:spPr>
          <a:xfrm>
            <a:off x="3884614" y="2"/>
            <a:ext cx="2971800" cy="458788"/>
          </a:xfrm>
          <a:prstGeom prst="rect">
            <a:avLst/>
          </a:prstGeom>
        </p:spPr>
        <p:txBody>
          <a:bodyPr vert="horz" lIns="91395" tIns="45698" rIns="91395" bIns="45698" rtlCol="0"/>
          <a:lstStyle>
            <a:lvl1pPr algn="r">
              <a:defRPr sz="1300"/>
            </a:lvl1pPr>
          </a:lstStyle>
          <a:p>
            <a:fld id="{880626DD-15EA-4FF9-B165-DF6441D9A681}" type="datetimeFigureOut">
              <a:rPr lang="en-US" smtClean="0"/>
              <a:t>7/4/23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395" tIns="45698" rIns="91395" bIns="45698" rtlCol="0" anchor="ctr"/>
          <a:lstStyle/>
          <a:p>
            <a:endParaRPr lang="en-US"/>
          </a:p>
        </p:txBody>
      </p:sp>
      <p:sp>
        <p:nvSpPr>
          <p:cNvPr id="5" name="Notes Placeholder 4"/>
          <p:cNvSpPr>
            <a:spLocks noGrp="1"/>
          </p:cNvSpPr>
          <p:nvPr>
            <p:ph type="body" sz="quarter" idx="3"/>
          </p:nvPr>
        </p:nvSpPr>
        <p:spPr>
          <a:xfrm>
            <a:off x="685801" y="4400553"/>
            <a:ext cx="5486400" cy="3600450"/>
          </a:xfrm>
          <a:prstGeom prst="rect">
            <a:avLst/>
          </a:prstGeom>
        </p:spPr>
        <p:txBody>
          <a:bodyPr vert="horz" lIns="91395" tIns="45698" rIns="91395" bIns="45698"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685217"/>
            <a:ext cx="2971800" cy="458787"/>
          </a:xfrm>
          <a:prstGeom prst="rect">
            <a:avLst/>
          </a:prstGeom>
        </p:spPr>
        <p:txBody>
          <a:bodyPr vert="horz" lIns="91395" tIns="45698" rIns="91395" bIns="45698" rtlCol="0" anchor="b"/>
          <a:lstStyle>
            <a:lvl1pPr algn="l">
              <a:defRPr sz="1300"/>
            </a:lvl1pPr>
          </a:lstStyle>
          <a:p>
            <a:endParaRPr lang="en-US"/>
          </a:p>
        </p:txBody>
      </p:sp>
      <p:sp>
        <p:nvSpPr>
          <p:cNvPr id="7" name="Slide Number Placeholder 6"/>
          <p:cNvSpPr>
            <a:spLocks noGrp="1"/>
          </p:cNvSpPr>
          <p:nvPr>
            <p:ph type="sldNum" sz="quarter" idx="5"/>
          </p:nvPr>
        </p:nvSpPr>
        <p:spPr>
          <a:xfrm>
            <a:off x="3884614" y="8685217"/>
            <a:ext cx="2971800" cy="458787"/>
          </a:xfrm>
          <a:prstGeom prst="rect">
            <a:avLst/>
          </a:prstGeom>
        </p:spPr>
        <p:txBody>
          <a:bodyPr vert="horz" lIns="91395" tIns="45698" rIns="91395" bIns="45698" rtlCol="0" anchor="b"/>
          <a:lstStyle>
            <a:lvl1pPr algn="r">
              <a:defRPr sz="1300"/>
            </a:lvl1pPr>
          </a:lstStyle>
          <a:p>
            <a:fld id="{DD2AC6CC-40A4-45F7-88E6-7FC0B927D303}" type="slidenum">
              <a:rPr lang="en-US" smtClean="0"/>
              <a:t>‹#›</a:t>
            </a:fld>
            <a:endParaRPr lang="en-US"/>
          </a:p>
        </p:txBody>
      </p:sp>
    </p:spTree>
    <p:extLst>
      <p:ext uri="{BB962C8B-B14F-4D97-AF65-F5344CB8AC3E}">
        <p14:creationId xmlns:p14="http://schemas.microsoft.com/office/powerpoint/2010/main" val="1319355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D2AC6CC-40A4-45F7-88E6-7FC0B927D303}" type="slidenum">
              <a:rPr lang="en-US" smtClean="0"/>
              <a:t>2</a:t>
            </a:fld>
            <a:endParaRPr lang="en-US"/>
          </a:p>
        </p:txBody>
      </p:sp>
    </p:spTree>
    <p:extLst>
      <p:ext uri="{BB962C8B-B14F-4D97-AF65-F5344CB8AC3E}">
        <p14:creationId xmlns:p14="http://schemas.microsoft.com/office/powerpoint/2010/main" val="1493647985"/>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8.svg"/><Relationship Id="rId18" Type="http://schemas.openxmlformats.org/officeDocument/2006/relationships/image" Target="../media/image23.png"/><Relationship Id="rId3" Type="http://schemas.openxmlformats.org/officeDocument/2006/relationships/image" Target="../media/image8.svg"/><Relationship Id="rId7" Type="http://schemas.openxmlformats.org/officeDocument/2006/relationships/image" Target="../media/image12.svg"/><Relationship Id="rId12" Type="http://schemas.openxmlformats.org/officeDocument/2006/relationships/image" Target="../media/image17.png"/><Relationship Id="rId17" Type="http://schemas.openxmlformats.org/officeDocument/2006/relationships/image" Target="../media/image22.svg"/><Relationship Id="rId2" Type="http://schemas.openxmlformats.org/officeDocument/2006/relationships/image" Target="../media/image7.png"/><Relationship Id="rId16" Type="http://schemas.openxmlformats.org/officeDocument/2006/relationships/image" Target="../media/image21.png"/><Relationship Id="rId1" Type="http://schemas.openxmlformats.org/officeDocument/2006/relationships/slideMaster" Target="../slideMasters/slideMaster1.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5" Type="http://schemas.openxmlformats.org/officeDocument/2006/relationships/image" Target="../media/image20.svg"/><Relationship Id="rId10" Type="http://schemas.openxmlformats.org/officeDocument/2006/relationships/image" Target="../media/image15.png"/><Relationship Id="rId19" Type="http://schemas.openxmlformats.org/officeDocument/2006/relationships/image" Target="../media/image24.svg"/><Relationship Id="rId4" Type="http://schemas.openxmlformats.org/officeDocument/2006/relationships/image" Target="../media/image9.png"/><Relationship Id="rId9" Type="http://schemas.openxmlformats.org/officeDocument/2006/relationships/image" Target="../media/image14.svg"/><Relationship Id="rId14" Type="http://schemas.openxmlformats.org/officeDocument/2006/relationships/image" Target="../media/image1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6.svg"/><Relationship Id="rId7" Type="http://schemas.openxmlformats.org/officeDocument/2006/relationships/image" Target="../media/image18.svg"/><Relationship Id="rId2" Type="http://schemas.openxmlformats.org/officeDocument/2006/relationships/image" Target="../media/image25.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28.svg"/><Relationship Id="rId4" Type="http://schemas.openxmlformats.org/officeDocument/2006/relationships/image" Target="../media/image2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0.svg"/><Relationship Id="rId7" Type="http://schemas.openxmlformats.org/officeDocument/2006/relationships/image" Target="../media/image18.svg"/><Relationship Id="rId2" Type="http://schemas.openxmlformats.org/officeDocument/2006/relationships/image" Target="../media/image29.png"/><Relationship Id="rId1" Type="http://schemas.openxmlformats.org/officeDocument/2006/relationships/slideMaster" Target="../slideMasters/slideMaster1.xml"/><Relationship Id="rId6" Type="http://schemas.openxmlformats.org/officeDocument/2006/relationships/image" Target="../media/image17.png"/><Relationship Id="rId5" Type="http://schemas.openxmlformats.org/officeDocument/2006/relationships/image" Target="../media/image32.svg"/><Relationship Id="rId4" Type="http://schemas.openxmlformats.org/officeDocument/2006/relationships/image" Target="../media/image31.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pattFill prst="dotGrid">
          <a:fgClr>
            <a:srgbClr val="FFC000"/>
          </a:fgClr>
          <a:bgClr>
            <a:schemeClr val="bg1"/>
          </a:bgClr>
        </a:pattFill>
        <a:effectLst/>
      </p:bgPr>
    </p:bg>
    <p:spTree>
      <p:nvGrpSpPr>
        <p:cNvPr id="1" name=""/>
        <p:cNvGrpSpPr/>
        <p:nvPr/>
      </p:nvGrpSpPr>
      <p:grpSpPr>
        <a:xfrm>
          <a:off x="0" y="0"/>
          <a:ext cx="0" cy="0"/>
          <a:chOff x="0" y="0"/>
          <a:chExt cx="0" cy="0"/>
        </a:xfrm>
      </p:grpSpPr>
      <p:pic>
        <p:nvPicPr>
          <p:cNvPr id="2" name="Graphic 1" descr="An organic corner shape">
            <a:extLst>
              <a:ext uri="{FF2B5EF4-FFF2-40B4-BE49-F238E27FC236}">
                <a16:creationId xmlns:a16="http://schemas.microsoft.com/office/drawing/2014/main" id="{A66B2F1D-130F-4B34-5DB3-73C7115D00D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11" y="0"/>
            <a:ext cx="2895353" cy="2895353"/>
          </a:xfrm>
          <a:prstGeom prst="rect">
            <a:avLst/>
          </a:prstGeom>
        </p:spPr>
      </p:pic>
      <p:sp>
        <p:nvSpPr>
          <p:cNvPr id="15" name="TextBox 14">
            <a:extLst>
              <a:ext uri="{FF2B5EF4-FFF2-40B4-BE49-F238E27FC236}">
                <a16:creationId xmlns:a16="http://schemas.microsoft.com/office/drawing/2014/main" id="{8C04A42D-AE94-8346-1BE4-49CE0719908A}"/>
              </a:ext>
            </a:extLst>
          </p:cNvPr>
          <p:cNvSpPr txBox="1"/>
          <p:nvPr userDrawn="1"/>
        </p:nvSpPr>
        <p:spPr>
          <a:xfrm rot="20687178">
            <a:off x="-16353" y="453289"/>
            <a:ext cx="3142522" cy="3210859"/>
          </a:xfrm>
          <a:prstGeom prst="rect">
            <a:avLst/>
          </a:prstGeom>
          <a:noFill/>
          <a:ln>
            <a:noFill/>
            <a:prstDash val="dash"/>
          </a:ln>
        </p:spPr>
        <p:txBody>
          <a:bodyPr wrap="square">
            <a:prstTxWarp prst="textArchUp">
              <a:avLst>
                <a:gd name="adj" fmla="val 6262915"/>
              </a:avLst>
            </a:prstTxWarp>
            <a:spAutoFit/>
          </a:bodyPr>
          <a:lstStyle/>
          <a:p>
            <a:pPr algn="ctr"/>
            <a:r>
              <a:rPr lang="en-PH" sz="1500" b="0" spc="300" baseline="0" dirty="0">
                <a:solidFill>
                  <a:schemeClr val="tx1"/>
                </a:solidFill>
                <a:effectLst/>
                <a:highlight>
                  <a:srgbClr val="FFEE9E"/>
                </a:highlight>
                <a:latin typeface="Bahnschrift" panose="020B0502040204020203" pitchFamily="34" charset="0"/>
                <a:ea typeface="Verdana" panose="020B0604030504040204" pitchFamily="34" charset="0"/>
              </a:rPr>
              <a:t>COMPUTATIONAL</a:t>
            </a:r>
          </a:p>
          <a:p>
            <a:pPr algn="ctr">
              <a:lnSpc>
                <a:spcPts val="1800"/>
              </a:lnSpc>
            </a:pPr>
            <a:r>
              <a:rPr lang="en-PH" sz="2000" b="1" spc="1200" baseline="0" dirty="0">
                <a:solidFill>
                  <a:schemeClr val="tx1"/>
                </a:solidFill>
                <a:effectLst/>
                <a:latin typeface="Bahnschrift" panose="020B0502040204020203" pitchFamily="34" charset="0"/>
                <a:ea typeface="Verdana" panose="020B0604030504040204" pitchFamily="34" charset="0"/>
              </a:rPr>
              <a:t> </a:t>
            </a:r>
            <a:r>
              <a:rPr lang="en-PH" sz="2000" b="1" spc="1200" baseline="0" dirty="0">
                <a:solidFill>
                  <a:srgbClr val="002060"/>
                </a:solidFill>
                <a:effectLst/>
                <a:latin typeface="Bahnschrift" panose="020B0502040204020203" pitchFamily="34" charset="0"/>
                <a:ea typeface="Verdana" panose="020B0604030504040204" pitchFamily="34" charset="0"/>
              </a:rPr>
              <a:t>IMAGING</a:t>
            </a:r>
            <a:endParaRPr lang="en-PH" sz="1050" b="1" spc="1200" baseline="0" dirty="0">
              <a:solidFill>
                <a:srgbClr val="002060"/>
              </a:solidFill>
              <a:effectLst/>
              <a:latin typeface="Bahnschrift" panose="020B0502040204020203" pitchFamily="34" charset="0"/>
              <a:ea typeface="Verdana" panose="020B0604030504040204" pitchFamily="34" charset="0"/>
            </a:endParaRPr>
          </a:p>
        </p:txBody>
      </p:sp>
      <p:sp>
        <p:nvSpPr>
          <p:cNvPr id="10" name="TextBox 9">
            <a:extLst>
              <a:ext uri="{FF2B5EF4-FFF2-40B4-BE49-F238E27FC236}">
                <a16:creationId xmlns:a16="http://schemas.microsoft.com/office/drawing/2014/main" id="{CF405AA2-CACB-0AA9-D622-1A49222629B9}"/>
              </a:ext>
            </a:extLst>
          </p:cNvPr>
          <p:cNvSpPr txBox="1"/>
          <p:nvPr userDrawn="1"/>
        </p:nvSpPr>
        <p:spPr>
          <a:xfrm>
            <a:off x="806512" y="1951757"/>
            <a:ext cx="2776634" cy="3416320"/>
          </a:xfrm>
          <a:prstGeom prst="rect">
            <a:avLst/>
          </a:prstGeom>
          <a:noFill/>
          <a:scene3d>
            <a:camera prst="orthographicFront">
              <a:rot lat="20651912" lon="861116" rev="7765"/>
            </a:camera>
            <a:lightRig rig="threePt" dir="t"/>
          </a:scene3d>
        </p:spPr>
        <p:txBody>
          <a:bodyPr wrap="square">
            <a:spAutoFit/>
          </a:bodyPr>
          <a:lstStyle/>
          <a:p>
            <a:pPr algn="ctr"/>
            <a:r>
              <a:rPr lang="en-PH" sz="21600" spc="450" baseline="0" dirty="0">
                <a:ln>
                  <a:solidFill>
                    <a:sysClr val="windowText" lastClr="000000"/>
                  </a:solidFill>
                </a:ln>
                <a:solidFill>
                  <a:srgbClr val="FFC000"/>
                </a:solidFill>
                <a:effectLst>
                  <a:outerShdw dist="88900" dir="8100000" algn="tl">
                    <a:schemeClr val="tx1"/>
                  </a:outerShdw>
                </a:effectLst>
                <a:latin typeface="Bahnschrift Condensed" panose="020B0502040204020203" pitchFamily="34" charset="0"/>
                <a:ea typeface="Verdana" panose="020B0604030504040204" pitchFamily="34" charset="0"/>
              </a:rPr>
              <a:t>04</a:t>
            </a:r>
            <a:endParaRPr lang="en-PH" sz="18000" spc="450" baseline="0" dirty="0">
              <a:ln>
                <a:solidFill>
                  <a:sysClr val="windowText" lastClr="000000"/>
                </a:solidFill>
              </a:ln>
              <a:solidFill>
                <a:srgbClr val="FFC000"/>
              </a:solidFill>
              <a:effectLst>
                <a:outerShdw dist="88900" dir="8100000" algn="tl">
                  <a:schemeClr val="tx1"/>
                </a:outerShdw>
              </a:effectLst>
              <a:latin typeface="Bahnschrift Condensed" panose="020B0502040204020203" pitchFamily="34" charset="0"/>
              <a:ea typeface="Verdana" panose="020B0604030504040204" pitchFamily="34" charset="0"/>
            </a:endParaRPr>
          </a:p>
        </p:txBody>
      </p:sp>
      <p:sp>
        <p:nvSpPr>
          <p:cNvPr id="11" name="TextBox 10">
            <a:extLst>
              <a:ext uri="{FF2B5EF4-FFF2-40B4-BE49-F238E27FC236}">
                <a16:creationId xmlns:a16="http://schemas.microsoft.com/office/drawing/2014/main" id="{1B5401AC-CDC4-6541-9706-B0C3C0DF8980}"/>
              </a:ext>
            </a:extLst>
          </p:cNvPr>
          <p:cNvSpPr txBox="1"/>
          <p:nvPr userDrawn="1"/>
        </p:nvSpPr>
        <p:spPr>
          <a:xfrm>
            <a:off x="923018" y="2165188"/>
            <a:ext cx="2776634" cy="400110"/>
          </a:xfrm>
          <a:prstGeom prst="rect">
            <a:avLst/>
          </a:prstGeom>
          <a:noFill/>
          <a:scene3d>
            <a:camera prst="orthographicFront">
              <a:rot lat="20652000" lon="864000" rev="6000"/>
            </a:camera>
            <a:lightRig rig="threePt" dir="t"/>
          </a:scene3d>
        </p:spPr>
        <p:txBody>
          <a:bodyPr wrap="square">
            <a:spAutoFit/>
          </a:bodyPr>
          <a:lstStyle/>
          <a:p>
            <a:pPr algn="ctr"/>
            <a:r>
              <a:rPr lang="en-PH" sz="2000" b="0" spc="600" baseline="0" dirty="0">
                <a:solidFill>
                  <a:schemeClr val="tx1"/>
                </a:solidFill>
                <a:effectLst/>
                <a:highlight>
                  <a:srgbClr val="FFC000"/>
                </a:highlight>
                <a:latin typeface="Bahnschrift" panose="020B0502040204020203" pitchFamily="34" charset="0"/>
                <a:ea typeface="Verdana" panose="020B0604030504040204" pitchFamily="34" charset="0"/>
              </a:rPr>
              <a:t> ACTIVITY</a:t>
            </a:r>
            <a:r>
              <a:rPr lang="en-PH" sz="2000" b="0" spc="600" baseline="0" dirty="0">
                <a:solidFill>
                  <a:srgbClr val="FFC000"/>
                </a:solidFill>
                <a:effectLst/>
                <a:highlight>
                  <a:srgbClr val="FFC000"/>
                </a:highlight>
                <a:latin typeface="Bahnschrift" panose="020B0502040204020203" pitchFamily="34" charset="0"/>
                <a:ea typeface="Verdana" panose="020B0604030504040204" pitchFamily="34" charset="0"/>
              </a:rPr>
              <a:t>.</a:t>
            </a:r>
          </a:p>
        </p:txBody>
      </p:sp>
      <p:pic>
        <p:nvPicPr>
          <p:cNvPr id="17" name="Graphic 16" descr="Planet Saturn">
            <a:extLst>
              <a:ext uri="{FF2B5EF4-FFF2-40B4-BE49-F238E27FC236}">
                <a16:creationId xmlns:a16="http://schemas.microsoft.com/office/drawing/2014/main" id="{3EBAFB79-F7AD-2E2F-42B2-55F8CDB139A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7239151">
            <a:off x="529739" y="321466"/>
            <a:ext cx="1777197" cy="1777197"/>
          </a:xfrm>
          <a:prstGeom prst="rect">
            <a:avLst/>
          </a:prstGeom>
        </p:spPr>
      </p:pic>
      <p:sp>
        <p:nvSpPr>
          <p:cNvPr id="26" name="TextBox 25">
            <a:extLst>
              <a:ext uri="{FF2B5EF4-FFF2-40B4-BE49-F238E27FC236}">
                <a16:creationId xmlns:a16="http://schemas.microsoft.com/office/drawing/2014/main" id="{CB1D8B48-16D8-14C5-F0CB-517403B9FC8D}"/>
              </a:ext>
            </a:extLst>
          </p:cNvPr>
          <p:cNvSpPr txBox="1"/>
          <p:nvPr userDrawn="1"/>
        </p:nvSpPr>
        <p:spPr>
          <a:xfrm>
            <a:off x="3878293" y="4152683"/>
            <a:ext cx="4223846" cy="646331"/>
          </a:xfrm>
          <a:prstGeom prst="rect">
            <a:avLst/>
          </a:prstGeom>
          <a:noFill/>
          <a:scene3d>
            <a:camera prst="orthographicFront">
              <a:rot lat="20651912" lon="861116" rev="7765"/>
            </a:camera>
            <a:lightRig rig="threePt" dir="t"/>
          </a:scene3d>
        </p:spPr>
        <p:txBody>
          <a:bodyPr wrap="square">
            <a:prstTxWarp prst="textArchUp">
              <a:avLst/>
            </a:prstTxWarp>
            <a:spAutoFit/>
          </a:bodyPr>
          <a:lstStyle/>
          <a:p>
            <a:pPr algn="ctr"/>
            <a:r>
              <a:rPr lang="en-PH" sz="3600" b="0" i="0" spc="1500" baseline="0" dirty="0">
                <a:ln>
                  <a:noFill/>
                </a:ln>
                <a:solidFill>
                  <a:srgbClr val="FFC000"/>
                </a:solidFill>
                <a:effectLst/>
                <a:highlight>
                  <a:srgbClr val="000080"/>
                </a:highlight>
                <a:latin typeface="Bahnschrift SemiCondensed" panose="020B0502040204020203" pitchFamily="34" charset="0"/>
                <a:ea typeface="Verdana" panose="020B0604030504040204" pitchFamily="34" charset="0"/>
                <a:cs typeface="Helvetica" panose="020B0604020202020204" pitchFamily="34" charset="0"/>
              </a:rPr>
              <a:t>FOR </a:t>
            </a:r>
            <a:r>
              <a:rPr lang="en-PH" sz="3600" b="1" i="0" spc="1500" baseline="0" dirty="0">
                <a:ln>
                  <a:noFill/>
                </a:ln>
                <a:solidFill>
                  <a:srgbClr val="FFC000"/>
                </a:solidFill>
                <a:effectLst/>
                <a:highlight>
                  <a:srgbClr val="000080"/>
                </a:highlight>
                <a:latin typeface="Bahnschrift SemiCondensed" panose="020B0502040204020203" pitchFamily="34" charset="0"/>
                <a:ea typeface="Verdana" panose="020B0604030504040204" pitchFamily="34" charset="0"/>
                <a:cs typeface="Helvetica" panose="020B0604020202020204" pitchFamily="34" charset="0"/>
              </a:rPr>
              <a:t>IMAGES</a:t>
            </a:r>
            <a:endParaRPr lang="en-PH" sz="3600" b="0" i="0" spc="1500" baseline="0" dirty="0">
              <a:ln>
                <a:noFill/>
              </a:ln>
              <a:solidFill>
                <a:srgbClr val="FFC000"/>
              </a:solidFill>
              <a:effectLst/>
              <a:highlight>
                <a:srgbClr val="000080"/>
              </a:highlight>
              <a:latin typeface="Bahnschrift SemiCondensed" panose="020B0502040204020203" pitchFamily="34" charset="0"/>
              <a:ea typeface="Verdana" panose="020B0604030504040204" pitchFamily="34" charset="0"/>
              <a:cs typeface="Helvetica" panose="020B0604020202020204" pitchFamily="34" charset="0"/>
            </a:endParaRPr>
          </a:p>
        </p:txBody>
      </p:sp>
      <p:sp>
        <p:nvSpPr>
          <p:cNvPr id="33" name="TextBox 32">
            <a:extLst>
              <a:ext uri="{FF2B5EF4-FFF2-40B4-BE49-F238E27FC236}">
                <a16:creationId xmlns:a16="http://schemas.microsoft.com/office/drawing/2014/main" id="{2DB0D3D1-FB3B-405A-23A7-B055DB4AEB08}"/>
              </a:ext>
            </a:extLst>
          </p:cNvPr>
          <p:cNvSpPr txBox="1"/>
          <p:nvPr userDrawn="1"/>
        </p:nvSpPr>
        <p:spPr>
          <a:xfrm>
            <a:off x="5146822" y="5024040"/>
            <a:ext cx="3599620" cy="867482"/>
          </a:xfrm>
          <a:prstGeom prst="rect">
            <a:avLst/>
          </a:prstGeom>
          <a:noFill/>
          <a:ln>
            <a:noFill/>
            <a:prstDash val="dash"/>
          </a:ln>
        </p:spPr>
        <p:txBody>
          <a:bodyPr wrap="square">
            <a:spAutoFit/>
          </a:bodyPr>
          <a:lstStyle/>
          <a:p>
            <a:pPr algn="ctr"/>
            <a:br>
              <a:rPr lang="en-PH" sz="2000" b="0" spc="300" baseline="0" dirty="0">
                <a:solidFill>
                  <a:schemeClr val="tx1"/>
                </a:solidFill>
                <a:effectLst/>
                <a:highlight>
                  <a:srgbClr val="000000"/>
                </a:highlight>
                <a:latin typeface="Bahnschrift" panose="020B0502040204020203" pitchFamily="34" charset="0"/>
                <a:ea typeface="Verdana" panose="020B0604030504040204" pitchFamily="34" charset="0"/>
              </a:rPr>
            </a:br>
            <a:r>
              <a:rPr lang="en-PH" sz="1500" b="0" spc="300" baseline="0" dirty="0">
                <a:solidFill>
                  <a:schemeClr val="tx1"/>
                </a:solidFill>
                <a:effectLst/>
                <a:highlight>
                  <a:srgbClr val="FFEE9E"/>
                </a:highlight>
                <a:latin typeface="Bahnschrift" panose="020B0502040204020203" pitchFamily="34" charset="0"/>
                <a:ea typeface="Verdana" panose="020B0604030504040204" pitchFamily="34" charset="0"/>
              </a:rPr>
              <a:t>SUBMITTED BY:</a:t>
            </a:r>
          </a:p>
          <a:p>
            <a:pPr algn="ctr">
              <a:lnSpc>
                <a:spcPts val="1800"/>
              </a:lnSpc>
            </a:pPr>
            <a:r>
              <a:rPr lang="en-PH" sz="2000" b="1" spc="1200" baseline="0" dirty="0">
                <a:solidFill>
                  <a:schemeClr val="tx1"/>
                </a:solidFill>
                <a:effectLst/>
                <a:latin typeface="Bahnschrift" panose="020B0502040204020203" pitchFamily="34" charset="0"/>
                <a:ea typeface="Verdana" panose="020B0604030504040204" pitchFamily="34" charset="0"/>
              </a:rPr>
              <a:t> </a:t>
            </a:r>
            <a:r>
              <a:rPr lang="en-PH" sz="2000" b="1" spc="300" baseline="0" dirty="0">
                <a:solidFill>
                  <a:srgbClr val="002060"/>
                </a:solidFill>
                <a:effectLst/>
                <a:latin typeface="Bahnschrift" panose="020B0502040204020203" pitchFamily="34" charset="0"/>
                <a:ea typeface="Verdana" panose="020B0604030504040204" pitchFamily="34" charset="0"/>
              </a:rPr>
              <a:t>RENE L.PRINCIPE JR.</a:t>
            </a:r>
            <a:endParaRPr lang="en-PH" sz="1050" b="1" spc="300" baseline="0" dirty="0">
              <a:solidFill>
                <a:srgbClr val="002060"/>
              </a:solidFill>
              <a:effectLst/>
              <a:latin typeface="Bahnschrift" panose="020B0502040204020203" pitchFamily="34" charset="0"/>
              <a:ea typeface="Verdana" panose="020B0604030504040204" pitchFamily="34" charset="0"/>
            </a:endParaRPr>
          </a:p>
        </p:txBody>
      </p:sp>
      <p:sp>
        <p:nvSpPr>
          <p:cNvPr id="34" name="TextBox 33">
            <a:extLst>
              <a:ext uri="{FF2B5EF4-FFF2-40B4-BE49-F238E27FC236}">
                <a16:creationId xmlns:a16="http://schemas.microsoft.com/office/drawing/2014/main" id="{CC47295A-419A-457D-24A4-7816D8031A30}"/>
              </a:ext>
            </a:extLst>
          </p:cNvPr>
          <p:cNvSpPr txBox="1"/>
          <p:nvPr userDrawn="1"/>
        </p:nvSpPr>
        <p:spPr>
          <a:xfrm>
            <a:off x="4931098" y="5706741"/>
            <a:ext cx="4024664" cy="867482"/>
          </a:xfrm>
          <a:prstGeom prst="rect">
            <a:avLst/>
          </a:prstGeom>
          <a:noFill/>
          <a:ln>
            <a:noFill/>
            <a:prstDash val="dash"/>
          </a:ln>
        </p:spPr>
        <p:txBody>
          <a:bodyPr wrap="square">
            <a:spAutoFit/>
          </a:bodyPr>
          <a:lstStyle/>
          <a:p>
            <a:pPr algn="ctr"/>
            <a:br>
              <a:rPr lang="en-PH" sz="2000" b="0" spc="300" baseline="0" dirty="0">
                <a:solidFill>
                  <a:schemeClr val="tx1"/>
                </a:solidFill>
                <a:effectLst/>
                <a:highlight>
                  <a:srgbClr val="FFC000"/>
                </a:highlight>
                <a:latin typeface="Bahnschrift" panose="020B0502040204020203" pitchFamily="34" charset="0"/>
                <a:ea typeface="Verdana" panose="020B0604030504040204" pitchFamily="34" charset="0"/>
              </a:rPr>
            </a:br>
            <a:r>
              <a:rPr lang="en-PH" sz="1500" b="0" spc="300" baseline="0" dirty="0">
                <a:solidFill>
                  <a:schemeClr val="tx1"/>
                </a:solidFill>
                <a:effectLst/>
                <a:highlight>
                  <a:srgbClr val="FFC000"/>
                </a:highlight>
                <a:latin typeface="Bahnschrift" panose="020B0502040204020203" pitchFamily="34" charset="0"/>
                <a:ea typeface="Verdana" panose="020B0604030504040204" pitchFamily="34" charset="0"/>
              </a:rPr>
              <a:t>SUBMITTED TO:</a:t>
            </a:r>
          </a:p>
          <a:p>
            <a:pPr algn="ctr">
              <a:lnSpc>
                <a:spcPts val="1800"/>
              </a:lnSpc>
            </a:pPr>
            <a:r>
              <a:rPr lang="en-PH" sz="2000" b="1" spc="300" baseline="0" dirty="0">
                <a:solidFill>
                  <a:schemeClr val="tx1"/>
                </a:solidFill>
                <a:effectLst/>
                <a:latin typeface="Bahnschrift" panose="020B0502040204020203" pitchFamily="34" charset="0"/>
                <a:ea typeface="Verdana" panose="020B0604030504040204" pitchFamily="34" charset="0"/>
              </a:rPr>
              <a:t>DR. MARICOR N. SORIANO</a:t>
            </a:r>
            <a:endParaRPr lang="en-PH" sz="1050" b="1" spc="300" baseline="0" dirty="0">
              <a:solidFill>
                <a:schemeClr val="tx1"/>
              </a:solidFill>
              <a:effectLst/>
              <a:latin typeface="Bahnschrift" panose="020B0502040204020203" pitchFamily="34" charset="0"/>
              <a:ea typeface="Verdana" panose="020B0604030504040204" pitchFamily="34" charset="0"/>
            </a:endParaRPr>
          </a:p>
        </p:txBody>
      </p:sp>
      <p:pic>
        <p:nvPicPr>
          <p:cNvPr id="36" name="Graphic 35" descr="A flying paper airplane">
            <a:extLst>
              <a:ext uri="{FF2B5EF4-FFF2-40B4-BE49-F238E27FC236}">
                <a16:creationId xmlns:a16="http://schemas.microsoft.com/office/drawing/2014/main" id="{8A399E99-0B1F-39F2-46D2-4CB9F9E3A3BD}"/>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387371">
            <a:off x="2151340" y="458374"/>
            <a:ext cx="2263577" cy="2263577"/>
          </a:xfrm>
          <a:prstGeom prst="rect">
            <a:avLst/>
          </a:prstGeom>
        </p:spPr>
      </p:pic>
      <p:pic>
        <p:nvPicPr>
          <p:cNvPr id="40" name="Graphic 39" descr="A microscope">
            <a:extLst>
              <a:ext uri="{FF2B5EF4-FFF2-40B4-BE49-F238E27FC236}">
                <a16:creationId xmlns:a16="http://schemas.microsoft.com/office/drawing/2014/main" id="{30F7BD34-D352-8E20-CD9C-16AA1A698A6D}"/>
              </a:ext>
            </a:extLst>
          </p:cNvPr>
          <p:cNvPicPr>
            <a:picLocks noChangeAspect="1"/>
          </p:cNvPicPr>
          <p:nvPr userDrawn="1"/>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1809960" y="4910001"/>
            <a:ext cx="2069172" cy="2069172"/>
          </a:xfrm>
          <a:prstGeom prst="rect">
            <a:avLst/>
          </a:prstGeom>
        </p:spPr>
      </p:pic>
      <p:pic>
        <p:nvPicPr>
          <p:cNvPr id="42" name="Graphic 41" descr="A robot with a raised arm">
            <a:extLst>
              <a:ext uri="{FF2B5EF4-FFF2-40B4-BE49-F238E27FC236}">
                <a16:creationId xmlns:a16="http://schemas.microsoft.com/office/drawing/2014/main" id="{F92644DE-114E-47D3-69AA-74FCDBBED656}"/>
              </a:ext>
            </a:extLst>
          </p:cNvPr>
          <p:cNvPicPr>
            <a:picLocks noChangeAspect="1"/>
          </p:cNvPicPr>
          <p:nvPr userDrawn="1"/>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99660" y="4233645"/>
            <a:ext cx="3028482" cy="3028482"/>
          </a:xfrm>
          <a:prstGeom prst="rect">
            <a:avLst/>
          </a:prstGeom>
        </p:spPr>
      </p:pic>
      <p:pic>
        <p:nvPicPr>
          <p:cNvPr id="48" name="Graphic 47" descr="Planet earth and moon">
            <a:extLst>
              <a:ext uri="{FF2B5EF4-FFF2-40B4-BE49-F238E27FC236}">
                <a16:creationId xmlns:a16="http://schemas.microsoft.com/office/drawing/2014/main" id="{529BB696-EF99-271C-57A1-424DC2E40E01}"/>
              </a:ext>
            </a:extLst>
          </p:cNvPr>
          <p:cNvPicPr>
            <a:picLocks noChangeAspect="1"/>
          </p:cNvPicPr>
          <p:nvPr userDrawn="1"/>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tretch>
            <a:fillRect/>
          </a:stretch>
        </p:blipFill>
        <p:spPr>
          <a:xfrm>
            <a:off x="6943430" y="-192829"/>
            <a:ext cx="2277547" cy="2277547"/>
          </a:xfrm>
          <a:prstGeom prst="rect">
            <a:avLst/>
          </a:prstGeom>
        </p:spPr>
      </p:pic>
      <p:sp>
        <p:nvSpPr>
          <p:cNvPr id="3" name="TextBox 2">
            <a:extLst>
              <a:ext uri="{FF2B5EF4-FFF2-40B4-BE49-F238E27FC236}">
                <a16:creationId xmlns:a16="http://schemas.microsoft.com/office/drawing/2014/main" id="{F3BF1E3A-E80B-1EDD-970A-344BC982D974}"/>
              </a:ext>
            </a:extLst>
          </p:cNvPr>
          <p:cNvSpPr txBox="1"/>
          <p:nvPr userDrawn="1"/>
        </p:nvSpPr>
        <p:spPr>
          <a:xfrm>
            <a:off x="3673263" y="2983333"/>
            <a:ext cx="4572000" cy="1015663"/>
          </a:xfrm>
          <a:prstGeom prst="rect">
            <a:avLst/>
          </a:prstGeom>
          <a:noFill/>
          <a:scene3d>
            <a:camera prst="orthographicFront">
              <a:rot lat="20651912" lon="861116" rev="7765"/>
            </a:camera>
            <a:lightRig rig="threePt" dir="t"/>
          </a:scene3d>
        </p:spPr>
        <p:txBody>
          <a:bodyPr wrap="square">
            <a:prstTxWarp prst="textDeflate">
              <a:avLst>
                <a:gd name="adj" fmla="val 19989"/>
              </a:avLst>
            </a:prstTxWarp>
            <a:spAutoFit/>
          </a:bodyPr>
          <a:lstStyle/>
          <a:p>
            <a:pPr algn="ctr"/>
            <a:r>
              <a:rPr lang="en-PH" sz="6000" b="0" i="0" spc="0" baseline="0" dirty="0">
                <a:ln>
                  <a:noFill/>
                </a:ln>
                <a:solidFill>
                  <a:srgbClr val="0E0080"/>
                </a:solidFill>
                <a:effectLst/>
                <a:latin typeface="Bahnschrift SemiCondensed" panose="020B0502040204020203" pitchFamily="34" charset="0"/>
                <a:ea typeface="Verdana" panose="020B0604030504040204" pitchFamily="34" charset="0"/>
                <a:cs typeface="Helvetica" panose="020B0604020202020204" pitchFamily="34" charset="0"/>
              </a:rPr>
              <a:t>SENSING</a:t>
            </a:r>
          </a:p>
        </p:txBody>
      </p:sp>
      <p:sp>
        <p:nvSpPr>
          <p:cNvPr id="4" name="TextBox 3">
            <a:extLst>
              <a:ext uri="{FF2B5EF4-FFF2-40B4-BE49-F238E27FC236}">
                <a16:creationId xmlns:a16="http://schemas.microsoft.com/office/drawing/2014/main" id="{8C6453A4-924F-77BD-783C-7D4843B00FAC}"/>
              </a:ext>
            </a:extLst>
          </p:cNvPr>
          <p:cNvSpPr txBox="1"/>
          <p:nvPr userDrawn="1"/>
        </p:nvSpPr>
        <p:spPr>
          <a:xfrm>
            <a:off x="3688997" y="2338352"/>
            <a:ext cx="4572000" cy="894880"/>
          </a:xfrm>
          <a:prstGeom prst="rect">
            <a:avLst/>
          </a:prstGeom>
          <a:noFill/>
          <a:scene3d>
            <a:camera prst="orthographicFront">
              <a:rot lat="20651912" lon="861116" rev="7765"/>
            </a:camera>
            <a:lightRig rig="threePt" dir="t"/>
          </a:scene3d>
        </p:spPr>
        <p:txBody>
          <a:bodyPr wrap="square">
            <a:prstTxWarp prst="textDeflateInflate">
              <a:avLst>
                <a:gd name="adj" fmla="val 95000"/>
              </a:avLst>
            </a:prstTxWarp>
            <a:spAutoFit/>
          </a:bodyPr>
          <a:lstStyle/>
          <a:p>
            <a:pPr algn="ctr"/>
            <a:r>
              <a:rPr lang="en-PH" sz="4000" b="0" i="0" spc="-150" baseline="0" dirty="0">
                <a:ln>
                  <a:noFill/>
                </a:ln>
                <a:solidFill>
                  <a:srgbClr val="FFC000"/>
                </a:solidFill>
                <a:effectLst/>
                <a:highlight>
                  <a:srgbClr val="000080"/>
                </a:highlight>
                <a:latin typeface="Bahnschrift SemiCondensed" panose="020B0502040204020203" pitchFamily="34" charset="0"/>
                <a:ea typeface="Verdana" panose="020B0604030504040204" pitchFamily="34" charset="0"/>
                <a:cs typeface="Helvetica" panose="020B0604020202020204" pitchFamily="34" charset="0"/>
              </a:rPr>
              <a:t>COMPRESSIVE</a:t>
            </a:r>
          </a:p>
        </p:txBody>
      </p:sp>
      <p:pic>
        <p:nvPicPr>
          <p:cNvPr id="8" name="Graphic 7" descr="Aperture with solid fill">
            <a:extLst>
              <a:ext uri="{FF2B5EF4-FFF2-40B4-BE49-F238E27FC236}">
                <a16:creationId xmlns:a16="http://schemas.microsoft.com/office/drawing/2014/main" id="{527A72FF-6C86-9735-4647-AF9F5036F00E}"/>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133215" y="1272578"/>
            <a:ext cx="1256892" cy="1256892"/>
          </a:xfrm>
          <a:prstGeom prst="rect">
            <a:avLst/>
          </a:prstGeom>
        </p:spPr>
      </p:pic>
      <p:pic>
        <p:nvPicPr>
          <p:cNvPr id="9" name="Graphic 8" descr="Aperture with solid fill">
            <a:extLst>
              <a:ext uri="{FF2B5EF4-FFF2-40B4-BE49-F238E27FC236}">
                <a16:creationId xmlns:a16="http://schemas.microsoft.com/office/drawing/2014/main" id="{D2C60B6D-DB0C-10C4-4EB6-BE50B117A169}"/>
              </a:ext>
            </a:extLst>
          </p:cNvPr>
          <p:cNvPicPr>
            <a:picLocks noChangeAspect="1"/>
          </p:cNvPicPr>
          <p:nvPr userDrawn="1"/>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5218158" y="1175093"/>
            <a:ext cx="1256892" cy="1256892"/>
          </a:xfrm>
          <a:prstGeom prst="rect">
            <a:avLst/>
          </a:prstGeom>
        </p:spPr>
      </p:pic>
      <p:pic>
        <p:nvPicPr>
          <p:cNvPr id="13" name="Graphic 12" descr="Video camera outline">
            <a:extLst>
              <a:ext uri="{FF2B5EF4-FFF2-40B4-BE49-F238E27FC236}">
                <a16:creationId xmlns:a16="http://schemas.microsoft.com/office/drawing/2014/main" id="{5610588F-409F-9B09-5026-D0327BDB6326}"/>
              </a:ext>
            </a:extLst>
          </p:cNvPr>
          <p:cNvPicPr>
            <a:picLocks noChangeAspect="1"/>
          </p:cNvPicPr>
          <p:nvPr userDrawn="1"/>
        </p:nvPicPr>
        <p:blipFill rotWithShape="1">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69700" t="45571"/>
          <a:stretch/>
        </p:blipFill>
        <p:spPr>
          <a:xfrm>
            <a:off x="8276731" y="2756439"/>
            <a:ext cx="951352" cy="1708974"/>
          </a:xfrm>
          <a:prstGeom prst="rect">
            <a:avLst/>
          </a:prstGeom>
        </p:spPr>
      </p:pic>
      <p:pic>
        <p:nvPicPr>
          <p:cNvPr id="14" name="Graphic 13" descr="Video camera outline">
            <a:extLst>
              <a:ext uri="{FF2B5EF4-FFF2-40B4-BE49-F238E27FC236}">
                <a16:creationId xmlns:a16="http://schemas.microsoft.com/office/drawing/2014/main" id="{51C11FB6-32E0-A26D-6027-5CD803536857}"/>
              </a:ext>
            </a:extLst>
          </p:cNvPr>
          <p:cNvPicPr>
            <a:picLocks noChangeAspect="1"/>
          </p:cNvPicPr>
          <p:nvPr userDrawn="1"/>
        </p:nvPicPr>
        <p:blipFill rotWithShape="1">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rcRect l="-13126" t="46586" r="82826" b="-1015"/>
          <a:stretch/>
        </p:blipFill>
        <p:spPr>
          <a:xfrm>
            <a:off x="2719856" y="2387167"/>
            <a:ext cx="951352" cy="1708974"/>
          </a:xfrm>
          <a:prstGeom prst="rect">
            <a:avLst/>
          </a:prstGeom>
        </p:spPr>
      </p:pic>
      <p:pic>
        <p:nvPicPr>
          <p:cNvPr id="18" name="Graphic 17" descr="Acquisition with solid fill">
            <a:extLst>
              <a:ext uri="{FF2B5EF4-FFF2-40B4-BE49-F238E27FC236}">
                <a16:creationId xmlns:a16="http://schemas.microsoft.com/office/drawing/2014/main" id="{613136EC-6987-252A-21A3-718D5737B6F4}"/>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rot="19093736">
            <a:off x="3793431" y="4094489"/>
            <a:ext cx="2477391" cy="2477391"/>
          </a:xfrm>
          <a:prstGeom prst="rect">
            <a:avLst/>
          </a:prstGeom>
        </p:spPr>
      </p:pic>
    </p:spTree>
    <p:extLst>
      <p:ext uri="{BB962C8B-B14F-4D97-AF65-F5344CB8AC3E}">
        <p14:creationId xmlns:p14="http://schemas.microsoft.com/office/powerpoint/2010/main" val="1040615975"/>
      </p:ext>
    </p:extLst>
  </p:cSld>
  <p:clrMapOvr>
    <a:masterClrMapping/>
  </p:clrMapOvr>
  <p:extLst>
    <p:ext uri="{DCECCB84-F9BA-43D5-87BE-67443E8EF086}">
      <p15:sldGuideLst xmlns:p15="http://schemas.microsoft.com/office/powerpoint/2012/main">
        <p15:guide id="1" orient="horz" pos="2184"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6356351"/>
            <a:ext cx="2057400" cy="365125"/>
          </a:xfrm>
          <a:prstGeom prst="rect">
            <a:avLst/>
          </a:prstGeom>
        </p:spPr>
        <p:txBody>
          <a:bodyPr/>
          <a:lstStyle/>
          <a:p>
            <a:endParaRPr lang="en-US"/>
          </a:p>
        </p:txBody>
      </p:sp>
      <p:sp>
        <p:nvSpPr>
          <p:cNvPr id="3" name="Footer Placeholder 2"/>
          <p:cNvSpPr>
            <a:spLocks noGrp="1"/>
          </p:cNvSpPr>
          <p:nvPr>
            <p:ph type="ftr" sz="quarter" idx="11"/>
          </p:nvPr>
        </p:nvSpPr>
        <p:spPr/>
        <p:txBody>
          <a:bodyPr/>
          <a:lstStyle/>
          <a:p>
            <a:r>
              <a:rPr lang="en-US"/>
              <a:t>Physics 305 - Computational Imaging</a:t>
            </a:r>
          </a:p>
        </p:txBody>
      </p:sp>
      <p:sp>
        <p:nvSpPr>
          <p:cNvPr id="4" name="Slide Number Placeholder 3"/>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604995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4138949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6943240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6753878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35117402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1"/>
        </a:solidFill>
        <a:effectLst/>
      </p:bgPr>
    </p:bg>
    <p:spTree>
      <p:nvGrpSpPr>
        <p:cNvPr id="1" name="Shape 27"/>
        <p:cNvGrpSpPr/>
        <p:nvPr/>
      </p:nvGrpSpPr>
      <p:grpSpPr>
        <a:xfrm>
          <a:off x="0" y="0"/>
          <a:ext cx="0" cy="0"/>
          <a:chOff x="0" y="0"/>
          <a:chExt cx="0" cy="0"/>
        </a:xfrm>
      </p:grpSpPr>
      <p:sp>
        <p:nvSpPr>
          <p:cNvPr id="25" name="Google Shape;29;p31">
            <a:extLst>
              <a:ext uri="{FF2B5EF4-FFF2-40B4-BE49-F238E27FC236}">
                <a16:creationId xmlns:a16="http://schemas.microsoft.com/office/drawing/2014/main" id="{D933B60E-9596-75BF-40EF-1D954957F451}"/>
              </a:ext>
            </a:extLst>
          </p:cNvPr>
          <p:cNvSpPr txBox="1">
            <a:spLocks noGrp="1"/>
          </p:cNvSpPr>
          <p:nvPr>
            <p:ph type="body" idx="1" hasCustomPrompt="1"/>
          </p:nvPr>
        </p:nvSpPr>
        <p:spPr>
          <a:xfrm>
            <a:off x="628649" y="949242"/>
            <a:ext cx="8058151" cy="1177612"/>
          </a:xfrm>
          <a:prstGeom prst="rect">
            <a:avLst/>
          </a:prstGeom>
          <a:noFill/>
          <a:ln>
            <a:noFill/>
          </a:ln>
        </p:spPr>
        <p:txBody>
          <a:bodyPr spcFirstLastPara="1" wrap="square" lIns="91425" tIns="45700" rIns="91425" bIns="45700" anchor="t" anchorCtr="0">
            <a:normAutofit/>
          </a:bodyPr>
          <a:lstStyle>
            <a:lvl1pPr marL="312896" lvl="0" indent="-214313" algn="l">
              <a:spcBef>
                <a:spcPts val="600"/>
              </a:spcBef>
              <a:spcAft>
                <a:spcPts val="600"/>
              </a:spcAft>
              <a:buClr>
                <a:srgbClr val="002060"/>
              </a:buClr>
              <a:buSzPct val="100000"/>
              <a:buFont typeface="Wingdings" panose="05000000000000000000" pitchFamily="2" charset="2"/>
              <a:buChar char="§"/>
              <a:defRPr sz="20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27" name="Google Shape;28;p31">
            <a:extLst>
              <a:ext uri="{FF2B5EF4-FFF2-40B4-BE49-F238E27FC236}">
                <a16:creationId xmlns:a16="http://schemas.microsoft.com/office/drawing/2014/main" id="{F9EBFDC1-A551-FD54-3832-55F976F86CE4}"/>
              </a:ext>
            </a:extLst>
          </p:cNvPr>
          <p:cNvSpPr txBox="1">
            <a:spLocks noGrp="1"/>
          </p:cNvSpPr>
          <p:nvPr>
            <p:ph type="title" hasCustomPrompt="1"/>
          </p:nvPr>
        </p:nvSpPr>
        <p:spPr>
          <a:xfrm>
            <a:off x="457200" y="187697"/>
            <a:ext cx="8229600" cy="61982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C00000"/>
              </a:buClr>
              <a:buSzPts val="1800"/>
              <a:buNone/>
              <a:defRPr sz="6000" b="1" spc="-300">
                <a:ln w="0">
                  <a:solidFill>
                    <a:schemeClr val="tx1"/>
                  </a:solidFill>
                </a:ln>
                <a:solidFill>
                  <a:srgbClr val="002060"/>
                </a:solidFill>
                <a:effectLst>
                  <a:outerShdw dist="38100" dir="8100000" algn="tr" rotWithShape="0">
                    <a:srgbClr val="FFC000"/>
                  </a:outerShdw>
                </a:effectLst>
                <a:latin typeface="Bahnschrift SemiBold" panose="020B0502040204020203" pitchFamily="34" charset="0"/>
                <a:cs typeface="Helvetica"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	 objectives</a:t>
            </a:r>
            <a:endParaRPr dirty="0"/>
          </a:p>
        </p:txBody>
      </p:sp>
      <p:pic>
        <p:nvPicPr>
          <p:cNvPr id="42" name="Graphic 41" descr="A puzzle">
            <a:extLst>
              <a:ext uri="{FF2B5EF4-FFF2-40B4-BE49-F238E27FC236}">
                <a16:creationId xmlns:a16="http://schemas.microsoft.com/office/drawing/2014/main" id="{7B11378C-27AA-1673-7712-BDE19253E1E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8279" y="-242655"/>
            <a:ext cx="1939156" cy="1939156"/>
          </a:xfrm>
          <a:prstGeom prst="rect">
            <a:avLst/>
          </a:prstGeom>
          <a:effectLst>
            <a:outerShdw dist="25400" dir="8100000" algn="tr" rotWithShape="0">
              <a:srgbClr val="FFC000"/>
            </a:outerShdw>
          </a:effectLst>
        </p:spPr>
      </p:pic>
      <p:sp>
        <p:nvSpPr>
          <p:cNvPr id="10" name="Footer Placeholder 4">
            <a:extLst>
              <a:ext uri="{FF2B5EF4-FFF2-40B4-BE49-F238E27FC236}">
                <a16:creationId xmlns:a16="http://schemas.microsoft.com/office/drawing/2014/main" id="{0C0EA192-0932-FEAE-9E17-3AF1158A6950}"/>
              </a:ext>
            </a:extLst>
          </p:cNvPr>
          <p:cNvSpPr>
            <a:spLocks noGrp="1"/>
          </p:cNvSpPr>
          <p:nvPr>
            <p:ph type="ftr" sz="quarter" idx="3"/>
          </p:nvPr>
        </p:nvSpPr>
        <p:spPr>
          <a:xfrm>
            <a:off x="628649" y="6356351"/>
            <a:ext cx="6818525" cy="365125"/>
          </a:xfrm>
          <a:prstGeom prst="rect">
            <a:avLst/>
          </a:prstGeom>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a:t>Physics 305 - Computational Imaging</a:t>
            </a:r>
            <a:endParaRPr lang="en-US" dirty="0"/>
          </a:p>
        </p:txBody>
      </p:sp>
      <p:sp>
        <p:nvSpPr>
          <p:cNvPr id="11" name="Slide Number Placeholder 5">
            <a:extLst>
              <a:ext uri="{FF2B5EF4-FFF2-40B4-BE49-F238E27FC236}">
                <a16:creationId xmlns:a16="http://schemas.microsoft.com/office/drawing/2014/main" id="{5997149A-AE92-98E3-B00D-1C6E247F5246}"/>
              </a:ext>
            </a:extLst>
          </p:cNvPr>
          <p:cNvSpPr>
            <a:spLocks noGrp="1"/>
          </p:cNvSpPr>
          <p:nvPr>
            <p:ph type="sldNum" sz="quarter" idx="4"/>
          </p:nvPr>
        </p:nvSpPr>
        <p:spPr>
          <a:xfrm>
            <a:off x="7588576" y="6356351"/>
            <a:ext cx="926773" cy="365125"/>
          </a:xfrm>
          <a:prstGeom prst="rect">
            <a:avLst/>
          </a:prstGeom>
        </p:spPr>
        <p:txBody>
          <a:bodyPr vert="horz" lIns="91440" tIns="45720" rIns="91440" bIns="45720" rtlCol="0" anchor="ctr"/>
          <a:lstStyle>
            <a:lvl1pPr algn="r">
              <a:defRPr sz="1800" spc="300">
                <a:solidFill>
                  <a:srgbClr val="FFC000"/>
                </a:solidFill>
                <a:latin typeface="Bahnschrift Condensed" panose="020B0502040204020203" pitchFamily="34" charset="0"/>
              </a:defRPr>
            </a:lvl1pPr>
          </a:lstStyle>
          <a:p>
            <a:fld id="{8262CFD8-7A98-47E6-A2CC-B17DDA24BA0E}" type="slidenum">
              <a:rPr lang="en-US" smtClean="0"/>
              <a:pPr/>
              <a:t>‹#›</a:t>
            </a:fld>
            <a:endParaRPr lang="en-US"/>
          </a:p>
        </p:txBody>
      </p:sp>
      <p:grpSp>
        <p:nvGrpSpPr>
          <p:cNvPr id="12" name="Group 11">
            <a:extLst>
              <a:ext uri="{FF2B5EF4-FFF2-40B4-BE49-F238E27FC236}">
                <a16:creationId xmlns:a16="http://schemas.microsoft.com/office/drawing/2014/main" id="{A4693759-34FC-FBCE-ABBE-AA6FD7E86521}"/>
              </a:ext>
            </a:extLst>
          </p:cNvPr>
          <p:cNvGrpSpPr/>
          <p:nvPr userDrawn="1"/>
        </p:nvGrpSpPr>
        <p:grpSpPr>
          <a:xfrm>
            <a:off x="457200" y="2078912"/>
            <a:ext cx="6509208" cy="1143536"/>
            <a:chOff x="457200" y="3429000"/>
            <a:chExt cx="6509208" cy="1143536"/>
          </a:xfrm>
        </p:grpSpPr>
        <p:sp>
          <p:nvSpPr>
            <p:cNvPr id="13" name="Google Shape;28;p31">
              <a:extLst>
                <a:ext uri="{FF2B5EF4-FFF2-40B4-BE49-F238E27FC236}">
                  <a16:creationId xmlns:a16="http://schemas.microsoft.com/office/drawing/2014/main" id="{69155587-274E-3D4D-6FAB-37A2307CD7B0}"/>
                </a:ext>
              </a:extLst>
            </p:cNvPr>
            <p:cNvSpPr txBox="1">
              <a:spLocks/>
            </p:cNvSpPr>
            <p:nvPr userDrawn="1"/>
          </p:nvSpPr>
          <p:spPr>
            <a:xfrm>
              <a:off x="457200" y="3791354"/>
              <a:ext cx="6509208" cy="61982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C00000"/>
                </a:buClr>
                <a:buSzPts val="1800"/>
                <a:buFont typeface="Arial"/>
                <a:buNone/>
                <a:defRPr sz="6000" b="1" i="0" u="none" strike="noStrike" cap="none">
                  <a:ln w="0">
                    <a:noFill/>
                  </a:ln>
                  <a:solidFill>
                    <a:srgbClr val="D64045"/>
                  </a:solidFill>
                  <a:effectLst>
                    <a:outerShdw dist="38100" dir="8100000" algn="tr" rotWithShape="0">
                      <a:srgbClr val="467599"/>
                    </a:outerShdw>
                  </a:effectLst>
                  <a:latin typeface="Bahnschrift Condensed" panose="020B0502040204020203" pitchFamily="34" charset="0"/>
                  <a:ea typeface="Verdana" panose="020B0604030504040204" pitchFamily="34" charset="0"/>
                  <a:cs typeface="Helvetica" panose="020B0604020202020204" pitchFamily="34" charset="0"/>
                  <a:sym typeface="Arial"/>
                </a:defRPr>
              </a:lvl1pPr>
              <a:lvl2pPr marR="0" lvl="1"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pPr algn="l"/>
              <a:r>
                <a:rPr lang="en-US" spc="-300" dirty="0">
                  <a:solidFill>
                    <a:srgbClr val="FFC000"/>
                  </a:solidFill>
                  <a:effectLst>
                    <a:outerShdw dist="38100" dir="8100000" algn="tr" rotWithShape="0">
                      <a:srgbClr val="002060"/>
                    </a:outerShdw>
                  </a:effectLst>
                  <a:latin typeface="Bahnschrift SemiBold" panose="020B0502040204020203" pitchFamily="34" charset="0"/>
                </a:rPr>
                <a:t>		 key observations</a:t>
              </a:r>
            </a:p>
          </p:txBody>
        </p:sp>
        <p:pic>
          <p:nvPicPr>
            <p:cNvPr id="14" name="Graphic 13" descr="A lightbulb">
              <a:extLst>
                <a:ext uri="{FF2B5EF4-FFF2-40B4-BE49-F238E27FC236}">
                  <a16:creationId xmlns:a16="http://schemas.microsoft.com/office/drawing/2014/main" id="{4C2D8F07-5D0C-A510-D9CA-C7FEBE01B735}"/>
                </a:ext>
              </a:extLst>
            </p:cNvPr>
            <p:cNvPicPr>
              <a:picLocks noChangeAspect="1"/>
            </p:cNvPicPr>
            <p:nvPr userDrawn="1"/>
          </p:nvPicPr>
          <p:blipFill rotWithShape="1">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030" t="10286" r="16030" b="10286"/>
            <a:stretch/>
          </p:blipFill>
          <p:spPr>
            <a:xfrm>
              <a:off x="457200" y="3429000"/>
              <a:ext cx="978154" cy="1143536"/>
            </a:xfrm>
            <a:prstGeom prst="rect">
              <a:avLst/>
            </a:prstGeom>
            <a:effectLst>
              <a:outerShdw dist="25400" dir="8100000" algn="tr" rotWithShape="0">
                <a:srgbClr val="002060"/>
              </a:outerShdw>
            </a:effectLst>
          </p:spPr>
        </p:pic>
      </p:grpSp>
      <p:sp>
        <p:nvSpPr>
          <p:cNvPr id="15" name="Google Shape;29;p31">
            <a:extLst>
              <a:ext uri="{FF2B5EF4-FFF2-40B4-BE49-F238E27FC236}">
                <a16:creationId xmlns:a16="http://schemas.microsoft.com/office/drawing/2014/main" id="{8DE1B49A-DE74-91FA-2C55-7A926302AD4F}"/>
              </a:ext>
            </a:extLst>
          </p:cNvPr>
          <p:cNvSpPr txBox="1">
            <a:spLocks noGrp="1"/>
          </p:cNvSpPr>
          <p:nvPr>
            <p:ph type="body" idx="10" hasCustomPrompt="1"/>
          </p:nvPr>
        </p:nvSpPr>
        <p:spPr>
          <a:xfrm>
            <a:off x="628649" y="3293354"/>
            <a:ext cx="8058152" cy="2151781"/>
          </a:xfrm>
          <a:prstGeom prst="rect">
            <a:avLst/>
          </a:prstGeom>
          <a:noFill/>
          <a:ln>
            <a:noFill/>
          </a:ln>
        </p:spPr>
        <p:txBody>
          <a:bodyPr spcFirstLastPara="1" wrap="square" lIns="91425" tIns="45700" rIns="91425" bIns="45700" anchor="t" anchorCtr="0">
            <a:normAutofit/>
          </a:bodyPr>
          <a:lstStyle>
            <a:lvl1pPr marL="312896" lvl="0" indent="-214313" algn="l">
              <a:spcBef>
                <a:spcPts val="0"/>
              </a:spcBef>
              <a:spcAft>
                <a:spcPts val="0"/>
              </a:spcAft>
              <a:buClr>
                <a:srgbClr val="FFC000"/>
              </a:buClr>
              <a:buSzPct val="100000"/>
              <a:buFont typeface="Wingdings" panose="05000000000000000000" pitchFamily="2" charset="2"/>
              <a:buChar char="§"/>
              <a:defRPr sz="20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16" name="Google Shape;29;p31">
            <a:extLst>
              <a:ext uri="{FF2B5EF4-FFF2-40B4-BE49-F238E27FC236}">
                <a16:creationId xmlns:a16="http://schemas.microsoft.com/office/drawing/2014/main" id="{D8622480-41A5-CA42-51F1-3E2BDB6802F4}"/>
              </a:ext>
            </a:extLst>
          </p:cNvPr>
          <p:cNvSpPr txBox="1">
            <a:spLocks noGrp="1"/>
          </p:cNvSpPr>
          <p:nvPr>
            <p:ph type="body" idx="11" hasCustomPrompt="1"/>
          </p:nvPr>
        </p:nvSpPr>
        <p:spPr>
          <a:xfrm>
            <a:off x="628648" y="5816603"/>
            <a:ext cx="8058152" cy="468841"/>
          </a:xfrm>
          <a:prstGeom prst="rect">
            <a:avLst/>
          </a:prstGeom>
          <a:noFill/>
          <a:ln>
            <a:noFill/>
          </a:ln>
        </p:spPr>
        <p:txBody>
          <a:bodyPr spcFirstLastPara="1" wrap="square" lIns="91425" tIns="45700" rIns="91425" bIns="45700" anchor="t" anchorCtr="0">
            <a:noAutofit/>
          </a:bodyPr>
          <a:lstStyle>
            <a:lvl1pPr marL="270033" lvl="0" indent="-171450" algn="l">
              <a:spcBef>
                <a:spcPts val="0"/>
              </a:spcBef>
              <a:spcAft>
                <a:spcPts val="0"/>
              </a:spcAft>
              <a:buClr>
                <a:srgbClr val="C00000"/>
              </a:buClr>
              <a:buSzPct val="100000"/>
              <a:buFont typeface="Wingdings" panose="05000000000000000000" pitchFamily="2" charset="2"/>
              <a:buChar char="§"/>
              <a:defRPr sz="1200" spc="0">
                <a:solidFill>
                  <a:srgbClr val="C00000"/>
                </a:solidFill>
                <a:effectLst/>
                <a:latin typeface="Bahnschrift Semi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GITHUB:</a:t>
            </a:r>
          </a:p>
          <a:p>
            <a:r>
              <a:rPr lang="en-PH" dirty="0"/>
              <a:t>GOOGLE DRIVE:</a:t>
            </a:r>
          </a:p>
          <a:p>
            <a:endParaRPr lang="en-PH" dirty="0"/>
          </a:p>
        </p:txBody>
      </p:sp>
      <p:sp>
        <p:nvSpPr>
          <p:cNvPr id="17" name="TextBox 16">
            <a:extLst>
              <a:ext uri="{FF2B5EF4-FFF2-40B4-BE49-F238E27FC236}">
                <a16:creationId xmlns:a16="http://schemas.microsoft.com/office/drawing/2014/main" id="{A8B4850B-96CC-FEF3-5F30-A7761AB3B5A0}"/>
              </a:ext>
            </a:extLst>
          </p:cNvPr>
          <p:cNvSpPr txBox="1"/>
          <p:nvPr userDrawn="1"/>
        </p:nvSpPr>
        <p:spPr>
          <a:xfrm>
            <a:off x="536051" y="5447271"/>
            <a:ext cx="4572000" cy="369332"/>
          </a:xfrm>
          <a:prstGeom prst="rect">
            <a:avLst/>
          </a:prstGeom>
          <a:noFill/>
        </p:spPr>
        <p:txBody>
          <a:bodyPr wrap="square">
            <a:spAutoFit/>
          </a:bodyPr>
          <a:lstStyle/>
          <a:p>
            <a:pPr algn="l"/>
            <a:r>
              <a:rPr lang="en-PH" sz="1800" b="1" spc="600" baseline="0" dirty="0">
                <a:solidFill>
                  <a:schemeClr val="bg1"/>
                </a:solidFill>
                <a:effectLst/>
                <a:highlight>
                  <a:srgbClr val="800000"/>
                </a:highlight>
                <a:latin typeface="Bahnschrift" panose="020B0502040204020203" pitchFamily="34" charset="0"/>
                <a:ea typeface="Verdana" panose="020B0604030504040204" pitchFamily="34" charset="0"/>
              </a:rPr>
              <a:t> SOURCE CODE</a:t>
            </a:r>
          </a:p>
        </p:txBody>
      </p:sp>
      <p:pic>
        <p:nvPicPr>
          <p:cNvPr id="2" name="Graphic 1" descr="Planet earth and moon">
            <a:extLst>
              <a:ext uri="{FF2B5EF4-FFF2-40B4-BE49-F238E27FC236}">
                <a16:creationId xmlns:a16="http://schemas.microsoft.com/office/drawing/2014/main" id="{018DA0F3-64BE-B213-A9B2-2B57FF06F9F7}"/>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33943592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1"/>
        </a:solidFill>
        <a:effectLst/>
      </p:bgPr>
    </p:bg>
    <p:spTree>
      <p:nvGrpSpPr>
        <p:cNvPr id="1" name="Shape 27"/>
        <p:cNvGrpSpPr/>
        <p:nvPr/>
      </p:nvGrpSpPr>
      <p:grpSpPr>
        <a:xfrm>
          <a:off x="0" y="0"/>
          <a:ext cx="0" cy="0"/>
          <a:chOff x="0" y="0"/>
          <a:chExt cx="0" cy="0"/>
        </a:xfrm>
      </p:grpSpPr>
      <p:sp>
        <p:nvSpPr>
          <p:cNvPr id="25" name="Google Shape;29;p31">
            <a:extLst>
              <a:ext uri="{FF2B5EF4-FFF2-40B4-BE49-F238E27FC236}">
                <a16:creationId xmlns:a16="http://schemas.microsoft.com/office/drawing/2014/main" id="{D933B60E-9596-75BF-40EF-1D954957F451}"/>
              </a:ext>
            </a:extLst>
          </p:cNvPr>
          <p:cNvSpPr txBox="1">
            <a:spLocks noGrp="1"/>
          </p:cNvSpPr>
          <p:nvPr>
            <p:ph type="body" idx="1" hasCustomPrompt="1"/>
          </p:nvPr>
        </p:nvSpPr>
        <p:spPr>
          <a:xfrm>
            <a:off x="628649" y="1325161"/>
            <a:ext cx="8058151" cy="2966635"/>
          </a:xfrm>
          <a:prstGeom prst="rect">
            <a:avLst/>
          </a:prstGeom>
          <a:noFill/>
          <a:ln>
            <a:noFill/>
          </a:ln>
        </p:spPr>
        <p:txBody>
          <a:bodyPr spcFirstLastPara="1" wrap="square" lIns="91425" tIns="45700" rIns="91425" bIns="45700" anchor="t" anchorCtr="0">
            <a:noAutofit/>
          </a:bodyPr>
          <a:lstStyle>
            <a:lvl1pPr marL="312896" lvl="0" indent="-214313" algn="l">
              <a:spcBef>
                <a:spcPts val="0"/>
              </a:spcBef>
              <a:spcAft>
                <a:spcPts val="600"/>
              </a:spcAft>
              <a:buClr>
                <a:srgbClr val="002060"/>
              </a:buClr>
              <a:buSzPct val="100000"/>
              <a:buFont typeface="Wingdings" panose="05000000000000000000" pitchFamily="2" charset="2"/>
              <a:buChar char="§"/>
              <a:defRPr sz="14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sp>
        <p:nvSpPr>
          <p:cNvPr id="27" name="Google Shape;28;p31">
            <a:extLst>
              <a:ext uri="{FF2B5EF4-FFF2-40B4-BE49-F238E27FC236}">
                <a16:creationId xmlns:a16="http://schemas.microsoft.com/office/drawing/2014/main" id="{F9EBFDC1-A551-FD54-3832-55F976F86CE4}"/>
              </a:ext>
            </a:extLst>
          </p:cNvPr>
          <p:cNvSpPr txBox="1">
            <a:spLocks noGrp="1"/>
          </p:cNvSpPr>
          <p:nvPr>
            <p:ph type="title" hasCustomPrompt="1"/>
          </p:nvPr>
        </p:nvSpPr>
        <p:spPr>
          <a:xfrm>
            <a:off x="628648" y="592963"/>
            <a:ext cx="8058151" cy="619827"/>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Clr>
                <a:srgbClr val="C00000"/>
              </a:buClr>
              <a:buSzPts val="1800"/>
              <a:buNone/>
              <a:defRPr sz="6000" b="1" spc="-300">
                <a:ln w="0">
                  <a:noFill/>
                </a:ln>
                <a:solidFill>
                  <a:srgbClr val="002060"/>
                </a:solidFill>
                <a:effectLst>
                  <a:outerShdw dist="50800" dir="8100000" algn="tr" rotWithShape="0">
                    <a:srgbClr val="FFC000"/>
                  </a:outerShdw>
                </a:effectLst>
                <a:latin typeface="Bahnschrift SemiBold" panose="020B0502040204020203" pitchFamily="34" charset="0"/>
                <a:cs typeface="Helvetica"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dirty="0"/>
              <a:t>	reflection</a:t>
            </a:r>
            <a:endParaRPr dirty="0"/>
          </a:p>
        </p:txBody>
      </p:sp>
      <p:sp>
        <p:nvSpPr>
          <p:cNvPr id="10" name="Footer Placeholder 4">
            <a:extLst>
              <a:ext uri="{FF2B5EF4-FFF2-40B4-BE49-F238E27FC236}">
                <a16:creationId xmlns:a16="http://schemas.microsoft.com/office/drawing/2014/main" id="{0C0EA192-0932-FEAE-9E17-3AF1158A6950}"/>
              </a:ext>
            </a:extLst>
          </p:cNvPr>
          <p:cNvSpPr>
            <a:spLocks noGrp="1"/>
          </p:cNvSpPr>
          <p:nvPr>
            <p:ph type="ftr" sz="quarter" idx="3"/>
          </p:nvPr>
        </p:nvSpPr>
        <p:spPr>
          <a:xfrm>
            <a:off x="628649" y="6356351"/>
            <a:ext cx="6818525" cy="365125"/>
          </a:xfrm>
          <a:prstGeom prst="rect">
            <a:avLst/>
          </a:prstGeom>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a:t>Physics 305 - Computational Imaging</a:t>
            </a:r>
            <a:endParaRPr lang="en-US" dirty="0"/>
          </a:p>
        </p:txBody>
      </p:sp>
      <p:sp>
        <p:nvSpPr>
          <p:cNvPr id="11" name="Slide Number Placeholder 5">
            <a:extLst>
              <a:ext uri="{FF2B5EF4-FFF2-40B4-BE49-F238E27FC236}">
                <a16:creationId xmlns:a16="http://schemas.microsoft.com/office/drawing/2014/main" id="{5997149A-AE92-98E3-B00D-1C6E247F5246}"/>
              </a:ext>
            </a:extLst>
          </p:cNvPr>
          <p:cNvSpPr>
            <a:spLocks noGrp="1"/>
          </p:cNvSpPr>
          <p:nvPr>
            <p:ph type="sldNum" sz="quarter" idx="4"/>
          </p:nvPr>
        </p:nvSpPr>
        <p:spPr>
          <a:xfrm>
            <a:off x="7588576" y="6356351"/>
            <a:ext cx="926773" cy="365125"/>
          </a:xfrm>
          <a:prstGeom prst="rect">
            <a:avLst/>
          </a:prstGeom>
        </p:spPr>
        <p:txBody>
          <a:bodyPr vert="horz" lIns="91440" tIns="45720" rIns="91440" bIns="45720" rtlCol="0" anchor="ctr"/>
          <a:lstStyle>
            <a:lvl1pPr algn="r">
              <a:defRPr sz="1800" spc="300">
                <a:solidFill>
                  <a:srgbClr val="FFC000"/>
                </a:solidFill>
                <a:latin typeface="Bahnschrift Condensed" panose="020B0502040204020203" pitchFamily="34" charset="0"/>
              </a:defRPr>
            </a:lvl1pPr>
          </a:lstStyle>
          <a:p>
            <a:fld id="{8262CFD8-7A98-47E6-A2CC-B17DDA24BA0E}" type="slidenum">
              <a:rPr lang="en-US" smtClean="0"/>
              <a:pPr/>
              <a:t>‹#›</a:t>
            </a:fld>
            <a:endParaRPr lang="en-US" dirty="0"/>
          </a:p>
        </p:txBody>
      </p:sp>
      <p:sp>
        <p:nvSpPr>
          <p:cNvPr id="13" name="Google Shape;28;p31">
            <a:extLst>
              <a:ext uri="{FF2B5EF4-FFF2-40B4-BE49-F238E27FC236}">
                <a16:creationId xmlns:a16="http://schemas.microsoft.com/office/drawing/2014/main" id="{69155587-274E-3D4D-6FAB-37A2307CD7B0}"/>
              </a:ext>
            </a:extLst>
          </p:cNvPr>
          <p:cNvSpPr txBox="1">
            <a:spLocks/>
          </p:cNvSpPr>
          <p:nvPr userDrawn="1"/>
        </p:nvSpPr>
        <p:spPr>
          <a:xfrm>
            <a:off x="457200" y="4763687"/>
            <a:ext cx="5773918" cy="619827"/>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C00000"/>
              </a:buClr>
              <a:buSzPts val="1800"/>
              <a:buFont typeface="Arial"/>
              <a:buNone/>
              <a:defRPr sz="6000" b="1" i="0" u="none" strike="noStrike" cap="none">
                <a:ln w="0">
                  <a:noFill/>
                </a:ln>
                <a:solidFill>
                  <a:srgbClr val="D64045"/>
                </a:solidFill>
                <a:effectLst>
                  <a:outerShdw dist="38100" dir="8100000" algn="tr" rotWithShape="0">
                    <a:srgbClr val="467599"/>
                  </a:outerShdw>
                </a:effectLst>
                <a:latin typeface="Bahnschrift Condensed" panose="020B0502040204020203" pitchFamily="34" charset="0"/>
                <a:ea typeface="Verdana" panose="020B0604030504040204" pitchFamily="34" charset="0"/>
                <a:cs typeface="Helvetica" panose="020B0604020202020204" pitchFamily="34" charset="0"/>
                <a:sym typeface="Arial"/>
              </a:defRPr>
            </a:lvl1pPr>
            <a:lvl2pPr marR="0" lvl="1"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SzPts val="1400"/>
              <a:buFont typeface="Arial"/>
              <a:buNone/>
              <a:defRPr sz="1050" b="0" i="0" u="none" strike="noStrike" cap="none">
                <a:solidFill>
                  <a:srgbClr val="000000"/>
                </a:solidFill>
                <a:latin typeface="Arial"/>
                <a:ea typeface="Arial"/>
                <a:cs typeface="Arial"/>
                <a:sym typeface="Arial"/>
              </a:defRPr>
            </a:lvl9pPr>
          </a:lstStyle>
          <a:p>
            <a:pPr algn="l"/>
            <a:r>
              <a:rPr lang="en-US" dirty="0">
                <a:solidFill>
                  <a:srgbClr val="FFC000"/>
                </a:solidFill>
                <a:effectLst>
                  <a:outerShdw dist="50800" dir="8100000" algn="tr" rotWithShape="0">
                    <a:srgbClr val="002060"/>
                  </a:outerShdw>
                </a:effectLst>
              </a:rPr>
              <a:t>		 </a:t>
            </a:r>
            <a:r>
              <a:rPr lang="en-US" spc="-300" dirty="0">
                <a:solidFill>
                  <a:srgbClr val="FFC000"/>
                </a:solidFill>
                <a:effectLst>
                  <a:outerShdw dist="50800" dir="8100000" algn="tr" rotWithShape="0">
                    <a:srgbClr val="002060"/>
                  </a:outerShdw>
                </a:effectLst>
                <a:latin typeface="Bahnschrift SemiBold" panose="020B0502040204020203" pitchFamily="34" charset="0"/>
              </a:rPr>
              <a:t>references</a:t>
            </a:r>
          </a:p>
        </p:txBody>
      </p:sp>
      <p:sp>
        <p:nvSpPr>
          <p:cNvPr id="15" name="Google Shape;29;p31">
            <a:extLst>
              <a:ext uri="{FF2B5EF4-FFF2-40B4-BE49-F238E27FC236}">
                <a16:creationId xmlns:a16="http://schemas.microsoft.com/office/drawing/2014/main" id="{8DE1B49A-DE74-91FA-2C55-7A926302AD4F}"/>
              </a:ext>
            </a:extLst>
          </p:cNvPr>
          <p:cNvSpPr txBox="1">
            <a:spLocks noGrp="1"/>
          </p:cNvSpPr>
          <p:nvPr>
            <p:ph type="body" idx="10" hasCustomPrompt="1"/>
          </p:nvPr>
        </p:nvSpPr>
        <p:spPr>
          <a:xfrm>
            <a:off x="628649" y="5532839"/>
            <a:ext cx="8058152" cy="732198"/>
          </a:xfrm>
          <a:prstGeom prst="rect">
            <a:avLst/>
          </a:prstGeom>
          <a:noFill/>
          <a:ln>
            <a:noFill/>
          </a:ln>
        </p:spPr>
        <p:txBody>
          <a:bodyPr spcFirstLastPara="1" wrap="square" lIns="91425" tIns="45700" rIns="91425" bIns="45700" anchor="t" anchorCtr="0">
            <a:noAutofit/>
          </a:bodyPr>
          <a:lstStyle>
            <a:lvl1pPr marL="312896" lvl="0" indent="-214313" algn="l">
              <a:lnSpc>
                <a:spcPct val="100000"/>
              </a:lnSpc>
              <a:spcBef>
                <a:spcPts val="0"/>
              </a:spcBef>
              <a:spcAft>
                <a:spcPts val="0"/>
              </a:spcAft>
              <a:buClr>
                <a:srgbClr val="FFC000"/>
              </a:buClr>
              <a:buSzPct val="100000"/>
              <a:buFont typeface="Wingdings" panose="05000000000000000000" pitchFamily="2" charset="2"/>
              <a:buChar char="§"/>
              <a:defRPr sz="1400" spc="0">
                <a:solidFill>
                  <a:schemeClr val="tx1"/>
                </a:solidFill>
                <a:effectLst/>
                <a:latin typeface="Bahnschrift Light" panose="020B0502040204020203" pitchFamily="34" charset="0"/>
                <a:ea typeface="Verdana" panose="020B0604030504040204" pitchFamily="34" charset="0"/>
                <a:cs typeface="Helvetica" panose="020B0604020202020204" pitchFamily="34" charset="0"/>
              </a:defRPr>
            </a:lvl1pPr>
            <a:lvl2pPr marL="784384" lvl="1" indent="-342900" algn="l">
              <a:spcBef>
                <a:spcPts val="600"/>
              </a:spcBef>
              <a:spcAft>
                <a:spcPts val="600"/>
              </a:spcAft>
              <a:buClr>
                <a:srgbClr val="AF0E3F"/>
              </a:buClr>
              <a:buSzPct val="140000"/>
              <a:buFont typeface="Wingdings" panose="05000000000000000000" pitchFamily="2" charset="2"/>
              <a:buChar char="§"/>
              <a:defRPr sz="2100">
                <a:solidFill>
                  <a:srgbClr val="FF6464"/>
                </a:solidFill>
              </a:defRPr>
            </a:lvl2pPr>
            <a:lvl3pPr marL="1122998" lvl="2" indent="-342900" algn="l">
              <a:spcBef>
                <a:spcPts val="600"/>
              </a:spcBef>
              <a:spcAft>
                <a:spcPts val="600"/>
              </a:spcAft>
              <a:buClr>
                <a:srgbClr val="AF0E3F"/>
              </a:buClr>
              <a:buSzPct val="140000"/>
              <a:buFont typeface="Wingdings" panose="05000000000000000000" pitchFamily="2" charset="2"/>
              <a:buChar char="§"/>
              <a:defRPr sz="2100"/>
            </a:lvl3pPr>
            <a:lvl4pPr marL="1457325" lvl="3" indent="-342900" algn="l">
              <a:spcBef>
                <a:spcPts val="600"/>
              </a:spcBef>
              <a:spcAft>
                <a:spcPts val="600"/>
              </a:spcAft>
              <a:buClr>
                <a:srgbClr val="AF0E3F"/>
              </a:buClr>
              <a:buSzPct val="140000"/>
              <a:buFont typeface="Wingdings" panose="05000000000000000000" pitchFamily="2" charset="2"/>
              <a:buChar char="§"/>
              <a:defRPr sz="2100" b="1"/>
            </a:lvl4pPr>
            <a:lvl5pPr marL="1800225" lvl="4" indent="-342900" algn="l">
              <a:spcBef>
                <a:spcPts val="600"/>
              </a:spcBef>
              <a:spcAft>
                <a:spcPts val="600"/>
              </a:spcAft>
              <a:buClr>
                <a:srgbClr val="AF0E3F"/>
              </a:buClr>
              <a:buSzPct val="140000"/>
              <a:buFont typeface="Wingdings" panose="05000000000000000000" pitchFamily="2" charset="2"/>
              <a:buChar char="§"/>
              <a:defRPr sz="2100" i="1">
                <a:solidFill>
                  <a:srgbClr val="C00000"/>
                </a:solidFill>
              </a:defRPr>
            </a:lvl5pPr>
            <a:lvl6pPr marL="1800225" lvl="5" indent="0" algn="l">
              <a:spcBef>
                <a:spcPts val="600"/>
              </a:spcBef>
              <a:spcAft>
                <a:spcPts val="600"/>
              </a:spcAft>
              <a:buClr>
                <a:srgbClr val="AF0E3F"/>
              </a:buClr>
              <a:buSzPct val="140000"/>
              <a:buFont typeface="Wingdings" panose="05000000000000000000" pitchFamily="2" charset="2"/>
              <a:buNone/>
              <a:defRPr sz="2100"/>
            </a:lvl6pPr>
            <a:lvl7pPr marL="2400300" lvl="6" indent="-257175" algn="l">
              <a:spcBef>
                <a:spcPts val="270"/>
              </a:spcBef>
              <a:spcAft>
                <a:spcPts val="0"/>
              </a:spcAft>
              <a:buSzPts val="1800"/>
              <a:buChar char="•"/>
              <a:defRPr/>
            </a:lvl7pPr>
            <a:lvl8pPr marL="2743200" lvl="7" indent="-257175" algn="l">
              <a:spcBef>
                <a:spcPts val="270"/>
              </a:spcBef>
              <a:spcAft>
                <a:spcPts val="0"/>
              </a:spcAft>
              <a:buSzPts val="1800"/>
              <a:buChar char="•"/>
              <a:defRPr/>
            </a:lvl8pPr>
            <a:lvl9pPr marL="3086100" lvl="8" indent="-257175" algn="l">
              <a:spcBef>
                <a:spcPts val="270"/>
              </a:spcBef>
              <a:spcAft>
                <a:spcPts val="0"/>
              </a:spcAft>
              <a:buSzPts val="1800"/>
              <a:buChar char="•"/>
              <a:defRPr/>
            </a:lvl9pPr>
          </a:lstStyle>
          <a:p>
            <a:r>
              <a:rPr lang="en-PH" dirty="0"/>
              <a:t>Sample text</a:t>
            </a:r>
          </a:p>
        </p:txBody>
      </p:sp>
      <p:pic>
        <p:nvPicPr>
          <p:cNvPr id="3" name="Graphic 2" descr="Quill with solid fill">
            <a:extLst>
              <a:ext uri="{FF2B5EF4-FFF2-40B4-BE49-F238E27FC236}">
                <a16:creationId xmlns:a16="http://schemas.microsoft.com/office/drawing/2014/main" id="{B9FFA53B-2F18-9DF8-3F6A-763705EA42D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8648" y="108870"/>
            <a:ext cx="1216291" cy="1216291"/>
          </a:xfrm>
          <a:prstGeom prst="rect">
            <a:avLst/>
          </a:prstGeom>
          <a:effectLst>
            <a:outerShdw dist="38100" dir="8100000" algn="tr" rotWithShape="0">
              <a:srgbClr val="FFC000"/>
            </a:outerShdw>
          </a:effectLst>
        </p:spPr>
      </p:pic>
      <p:pic>
        <p:nvPicPr>
          <p:cNvPr id="5" name="Graphic 4" descr="Books on shelf with solid fill">
            <a:extLst>
              <a:ext uri="{FF2B5EF4-FFF2-40B4-BE49-F238E27FC236}">
                <a16:creationId xmlns:a16="http://schemas.microsoft.com/office/drawing/2014/main" id="{AB4532E4-388F-287E-4D9F-36F277E56A34}"/>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28648" y="4517426"/>
            <a:ext cx="1057912" cy="1057912"/>
          </a:xfrm>
          <a:prstGeom prst="rect">
            <a:avLst/>
          </a:prstGeom>
          <a:effectLst>
            <a:outerShdw dist="38100" dir="8100000" algn="tr" rotWithShape="0">
              <a:srgbClr val="002060"/>
            </a:outerShdw>
          </a:effectLst>
        </p:spPr>
      </p:pic>
      <p:pic>
        <p:nvPicPr>
          <p:cNvPr id="2" name="Graphic 1" descr="Planet earth and moon">
            <a:extLst>
              <a:ext uri="{FF2B5EF4-FFF2-40B4-BE49-F238E27FC236}">
                <a16:creationId xmlns:a16="http://schemas.microsoft.com/office/drawing/2014/main" id="{D2AAEF58-3392-E77E-B7C7-F27889A78C45}"/>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319347638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US"/>
              <a:t>Physics 305 - Computational Imaging</a:t>
            </a:r>
            <a:endParaRPr lang="en-US" dirty="0"/>
          </a:p>
        </p:txBody>
      </p:sp>
      <p:sp>
        <p:nvSpPr>
          <p:cNvPr id="2" name="Title 1"/>
          <p:cNvSpPr>
            <a:spLocks noGrp="1"/>
          </p:cNvSpPr>
          <p:nvPr>
            <p:ph type="title"/>
          </p:nvPr>
        </p:nvSpPr>
        <p:spPr/>
        <p:txBody>
          <a:bodyPr/>
          <a:lstStyle>
            <a:lvl1pPr>
              <a:defRPr b="1" i="0" spc="0">
                <a:effectLst>
                  <a:outerShdw dist="38100" dir="8100000" algn="tr" rotWithShape="0">
                    <a:srgbClr val="467599"/>
                  </a:outerShdw>
                </a:effectLst>
                <a:latin typeface="Bahnschrift SemiBold Condensed" panose="020B0502040204020203"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pc="0">
                <a:latin typeface="Bahnschrift SemiLight" panose="020B0502040204020203" pitchFamily="34" charset="0"/>
              </a:defRPr>
            </a:lvl1pPr>
            <a:lvl2pPr>
              <a:defRPr spc="0">
                <a:latin typeface="Bahnschrift SemiLight" panose="020B0502040204020203" pitchFamily="34" charset="0"/>
              </a:defRPr>
            </a:lvl2pPr>
            <a:lvl3pPr>
              <a:defRPr spc="0">
                <a:latin typeface="Bahnschrift SemiLight" panose="020B0502040204020203" pitchFamily="34" charset="0"/>
              </a:defRPr>
            </a:lvl3pPr>
            <a:lvl4pPr>
              <a:defRPr spc="0">
                <a:latin typeface="Bahnschrift SemiLight" panose="020B0502040204020203" pitchFamily="34" charset="0"/>
              </a:defRPr>
            </a:lvl4pPr>
            <a:lvl5pPr>
              <a:defRPr spc="0">
                <a:latin typeface="Bahnschrift Semi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pic>
        <p:nvPicPr>
          <p:cNvPr id="4" name="Graphic 3" descr="Planet earth and moon">
            <a:extLst>
              <a:ext uri="{FF2B5EF4-FFF2-40B4-BE49-F238E27FC236}">
                <a16:creationId xmlns:a16="http://schemas.microsoft.com/office/drawing/2014/main" id="{D2D36B0F-BD7D-1F61-9387-72305D9C9E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193858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endParaRPr lang="en-US"/>
          </a:p>
        </p:txBody>
      </p:sp>
      <p:sp>
        <p:nvSpPr>
          <p:cNvPr id="5" name="Footer Placeholder 4"/>
          <p:cNvSpPr>
            <a:spLocks noGrp="1"/>
          </p:cNvSpPr>
          <p:nvPr>
            <p:ph type="ftr" sz="quarter" idx="11"/>
          </p:nvPr>
        </p:nvSpPr>
        <p:spPr/>
        <p:txBody>
          <a:bodyPr/>
          <a:lstStyle/>
          <a:p>
            <a:r>
              <a:rPr lang="en-US"/>
              <a:t>Physics 305 - Computational Imaging</a:t>
            </a:r>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2116614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28650" y="6356351"/>
            <a:ext cx="2057400" cy="365125"/>
          </a:xfrm>
          <a:prstGeom prst="rect">
            <a:avLst/>
          </a:prstGeom>
        </p:spPr>
        <p:txBody>
          <a:bodyPr/>
          <a:lstStyle/>
          <a:p>
            <a:endParaRPr lang="en-US"/>
          </a:p>
        </p:txBody>
      </p:sp>
      <p:sp>
        <p:nvSpPr>
          <p:cNvPr id="6" name="Footer Placeholder 5"/>
          <p:cNvSpPr>
            <a:spLocks noGrp="1"/>
          </p:cNvSpPr>
          <p:nvPr>
            <p:ph type="ftr" sz="quarter" idx="11"/>
          </p:nvPr>
        </p:nvSpPr>
        <p:spPr/>
        <p:txBody>
          <a:bodyPr/>
          <a:lstStyle/>
          <a:p>
            <a:r>
              <a:rPr lang="en-US"/>
              <a:t>Physics 305 - Computational Imaging</a:t>
            </a:r>
          </a:p>
        </p:txBody>
      </p:sp>
      <p:sp>
        <p:nvSpPr>
          <p:cNvPr id="7" name="Slide Number Placeholder 6"/>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185480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28650" y="6356351"/>
            <a:ext cx="2057400" cy="365125"/>
          </a:xfrm>
          <a:prstGeom prst="rect">
            <a:avLst/>
          </a:prstGeom>
        </p:spPr>
        <p:txBody>
          <a:bodyPr/>
          <a:lstStyle/>
          <a:p>
            <a:endParaRPr lang="en-US"/>
          </a:p>
        </p:txBody>
      </p:sp>
      <p:sp>
        <p:nvSpPr>
          <p:cNvPr id="8" name="Footer Placeholder 7"/>
          <p:cNvSpPr>
            <a:spLocks noGrp="1"/>
          </p:cNvSpPr>
          <p:nvPr>
            <p:ph type="ftr" sz="quarter" idx="11"/>
          </p:nvPr>
        </p:nvSpPr>
        <p:spPr/>
        <p:txBody>
          <a:bodyPr/>
          <a:lstStyle/>
          <a:p>
            <a:r>
              <a:rPr lang="en-US"/>
              <a:t>Physics 305 - Computational Imaging</a:t>
            </a:r>
          </a:p>
        </p:txBody>
      </p:sp>
      <p:sp>
        <p:nvSpPr>
          <p:cNvPr id="9" name="Slide Number Placeholder 8"/>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5011012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628650" y="6356351"/>
            <a:ext cx="2057400" cy="365125"/>
          </a:xfrm>
          <a:prstGeom prst="rect">
            <a:avLst/>
          </a:prstGeom>
        </p:spPr>
        <p:txBody>
          <a:bodyPr/>
          <a:lstStyle/>
          <a:p>
            <a:endParaRPr lang="en-US"/>
          </a:p>
        </p:txBody>
      </p:sp>
      <p:sp>
        <p:nvSpPr>
          <p:cNvPr id="4" name="Footer Placeholder 3"/>
          <p:cNvSpPr>
            <a:spLocks noGrp="1"/>
          </p:cNvSpPr>
          <p:nvPr>
            <p:ph type="ftr" sz="quarter" idx="11"/>
          </p:nvPr>
        </p:nvSpPr>
        <p:spPr/>
        <p:txBody>
          <a:bodyPr/>
          <a:lstStyle/>
          <a:p>
            <a:r>
              <a:rPr lang="en-US"/>
              <a:t>Physics 305 - Computational Imaging</a:t>
            </a:r>
          </a:p>
        </p:txBody>
      </p:sp>
      <p:sp>
        <p:nvSpPr>
          <p:cNvPr id="5" name="Slide Number Placeholder 4"/>
          <p:cNvSpPr>
            <a:spLocks noGrp="1"/>
          </p:cNvSpPr>
          <p:nvPr>
            <p:ph type="sldNum" sz="quarter" idx="12"/>
          </p:nvPr>
        </p:nvSpPr>
        <p:spPr/>
        <p:txBody>
          <a:bodyPr/>
          <a:lstStyle/>
          <a:p>
            <a:fld id="{8262CFD8-7A98-47E6-A2CC-B17DDA24BA0E}" type="slidenum">
              <a:rPr lang="en-US" smtClean="0"/>
              <a:t>‹#›</a:t>
            </a:fld>
            <a:endParaRPr lang="en-US"/>
          </a:p>
        </p:txBody>
      </p:sp>
    </p:spTree>
    <p:extLst>
      <p:ext uri="{BB962C8B-B14F-4D97-AF65-F5344CB8AC3E}">
        <p14:creationId xmlns:p14="http://schemas.microsoft.com/office/powerpoint/2010/main" val="1672111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365128"/>
            <a:ext cx="7886700" cy="5811836"/>
          </a:xfrm>
        </p:spPr>
        <p:txBody>
          <a:bodyPr/>
          <a:lstStyle>
            <a:lvl1pPr>
              <a:defRPr spc="0">
                <a:latin typeface="Bahnschrift SemiLight" panose="020B0502040204020203" pitchFamily="34" charset="0"/>
              </a:defRPr>
            </a:lvl1pPr>
            <a:lvl2pPr>
              <a:defRPr spc="0">
                <a:latin typeface="Bahnschrift SemiLight" panose="020B0502040204020203" pitchFamily="34" charset="0"/>
              </a:defRPr>
            </a:lvl2pPr>
            <a:lvl3pPr>
              <a:defRPr spc="0">
                <a:latin typeface="Bahnschrift SemiLight" panose="020B0502040204020203" pitchFamily="34" charset="0"/>
              </a:defRPr>
            </a:lvl3pPr>
            <a:lvl4pPr>
              <a:defRPr spc="0">
                <a:latin typeface="Bahnschrift SemiLight" panose="020B0502040204020203" pitchFamily="34" charset="0"/>
              </a:defRPr>
            </a:lvl4pPr>
            <a:lvl5pPr>
              <a:defRPr spc="0">
                <a:latin typeface="Bahnschrift SemiLight" panose="020B05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r>
              <a:rPr lang="en-US"/>
              <a:t>Physics 305 - Computational Imaging</a:t>
            </a:r>
            <a:endParaRPr lang="en-US" dirty="0"/>
          </a:p>
        </p:txBody>
      </p:sp>
      <p:sp>
        <p:nvSpPr>
          <p:cNvPr id="6" name="Slide Number Placeholder 5"/>
          <p:cNvSpPr>
            <a:spLocks noGrp="1"/>
          </p:cNvSpPr>
          <p:nvPr>
            <p:ph type="sldNum" sz="quarter" idx="12"/>
          </p:nvPr>
        </p:nvSpPr>
        <p:spPr/>
        <p:txBody>
          <a:bodyPr/>
          <a:lstStyle/>
          <a:p>
            <a:fld id="{8262CFD8-7A98-47E6-A2CC-B17DDA24BA0E}" type="slidenum">
              <a:rPr lang="en-US" smtClean="0"/>
              <a:t>‹#›</a:t>
            </a:fld>
            <a:endParaRPr lang="en-US"/>
          </a:p>
        </p:txBody>
      </p:sp>
      <p:pic>
        <p:nvPicPr>
          <p:cNvPr id="4" name="Graphic 3" descr="Planet earth and moon">
            <a:extLst>
              <a:ext uri="{FF2B5EF4-FFF2-40B4-BE49-F238E27FC236}">
                <a16:creationId xmlns:a16="http://schemas.microsoft.com/office/drawing/2014/main" id="{D2D36B0F-BD7D-1F61-9387-72305D9C9E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250562" y="5975203"/>
            <a:ext cx="1035339" cy="1035339"/>
          </a:xfrm>
          <a:prstGeom prst="rect">
            <a:avLst/>
          </a:prstGeom>
        </p:spPr>
      </p:pic>
    </p:spTree>
    <p:extLst>
      <p:ext uri="{BB962C8B-B14F-4D97-AF65-F5344CB8AC3E}">
        <p14:creationId xmlns:p14="http://schemas.microsoft.com/office/powerpoint/2010/main" val="2048956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21" Type="http://schemas.openxmlformats.org/officeDocument/2006/relationships/image" Target="../media/image6.sv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image" Target="../media/image1.png"/><Relationship Id="rId20"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image" Target="../media/image4.sv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Graphic 3" descr="An organic corner shape">
            <a:extLst>
              <a:ext uri="{FF2B5EF4-FFF2-40B4-BE49-F238E27FC236}">
                <a16:creationId xmlns:a16="http://schemas.microsoft.com/office/drawing/2014/main" id="{B7EA906F-3662-DC50-634F-A92E6C6BED00}"/>
              </a:ext>
            </a:extLst>
          </p:cNvPr>
          <p:cNvPicPr>
            <a:picLocks noChangeAspect="1"/>
          </p:cNvPicPr>
          <p:nvPr userDrawn="1"/>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rot="16200000" flipH="1">
            <a:off x="0" y="0"/>
            <a:ext cx="4572001" cy="4572001"/>
          </a:xfrm>
          <a:prstGeom prst="rect">
            <a:avLst/>
          </a:prstGeom>
        </p:spPr>
      </p:pic>
      <p:pic>
        <p:nvPicPr>
          <p:cNvPr id="9" name="Graphic 8" descr="An organic corner shape">
            <a:extLst>
              <a:ext uri="{FF2B5EF4-FFF2-40B4-BE49-F238E27FC236}">
                <a16:creationId xmlns:a16="http://schemas.microsoft.com/office/drawing/2014/main" id="{74B70A3F-820B-1E99-3381-9FE1147C1D10}"/>
              </a:ext>
            </a:extLst>
          </p:cNvPr>
          <p:cNvPicPr>
            <a:picLocks noChangeAspect="1"/>
          </p:cNvPicPr>
          <p:nvPr userDrawn="1"/>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flipH="1">
            <a:off x="5197339" y="2920077"/>
            <a:ext cx="3947160" cy="3947160"/>
          </a:xfrm>
          <a:prstGeom prst="rect">
            <a:avLst/>
          </a:prstGeom>
        </p:spPr>
      </p:pic>
      <p:sp>
        <p:nvSpPr>
          <p:cNvPr id="2" name="Title Placeholder 1"/>
          <p:cNvSpPr>
            <a:spLocks noGrp="1"/>
          </p:cNvSpPr>
          <p:nvPr>
            <p:ph type="title"/>
          </p:nvPr>
        </p:nvSpPr>
        <p:spPr>
          <a:xfrm>
            <a:off x="628650" y="365127"/>
            <a:ext cx="7886700" cy="662396"/>
          </a:xfrm>
          <a:prstGeom prst="rect">
            <a:avLst/>
          </a:prstGeom>
          <a:effectLst/>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628650" y="1131216"/>
            <a:ext cx="7886700" cy="504574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628649" y="6356351"/>
            <a:ext cx="6818525" cy="365125"/>
          </a:xfrm>
          <a:prstGeom prst="rect">
            <a:avLst/>
          </a:prstGeom>
          <a:noFill/>
        </p:spPr>
        <p:txBody>
          <a:bodyPr vert="horz" lIns="91440" tIns="45720" rIns="91440" bIns="45720" rtlCol="0" anchor="ctr"/>
          <a:lstStyle>
            <a:lvl1pPr algn="l">
              <a:defRPr sz="1800" spc="300">
                <a:solidFill>
                  <a:srgbClr val="002060"/>
                </a:solidFill>
                <a:latin typeface="Bahnschrift Condensed" panose="020B0502040204020203" pitchFamily="34" charset="0"/>
              </a:defRPr>
            </a:lvl1pPr>
          </a:lstStyle>
          <a:p>
            <a:r>
              <a:rPr lang="en-US" dirty="0"/>
              <a:t>Physics 305 - Computational Imaging</a:t>
            </a:r>
          </a:p>
        </p:txBody>
      </p:sp>
      <p:sp>
        <p:nvSpPr>
          <p:cNvPr id="6" name="Slide Number Placeholder 5"/>
          <p:cNvSpPr>
            <a:spLocks noGrp="1"/>
          </p:cNvSpPr>
          <p:nvPr>
            <p:ph type="sldNum" sz="quarter" idx="4"/>
          </p:nvPr>
        </p:nvSpPr>
        <p:spPr>
          <a:xfrm>
            <a:off x="7588576" y="6356351"/>
            <a:ext cx="926773" cy="365125"/>
          </a:xfrm>
          <a:prstGeom prst="rect">
            <a:avLst/>
          </a:prstGeom>
          <a:noFill/>
        </p:spPr>
        <p:txBody>
          <a:bodyPr vert="horz" lIns="91440" tIns="45720" rIns="91440" bIns="45720" rtlCol="0" anchor="ctr"/>
          <a:lstStyle>
            <a:lvl1pPr algn="r">
              <a:defRPr sz="1800" b="1" i="0" spc="300">
                <a:ln w="1270">
                  <a:solidFill>
                    <a:schemeClr val="tx1"/>
                  </a:solidFill>
                </a:ln>
                <a:solidFill>
                  <a:srgbClr val="FFC000"/>
                </a:solidFill>
                <a:effectLst/>
                <a:latin typeface="Bahnschrift" panose="020B0502040204020203" pitchFamily="34" charset="0"/>
              </a:defRPr>
            </a:lvl1pPr>
          </a:lstStyle>
          <a:p>
            <a:fld id="{8262CFD8-7A98-47E6-A2CC-B17DDA24BA0E}" type="slidenum">
              <a:rPr lang="en-US" smtClean="0"/>
              <a:pPr/>
              <a:t>‹#›</a:t>
            </a:fld>
            <a:endParaRPr lang="en-US" dirty="0"/>
          </a:p>
        </p:txBody>
      </p:sp>
      <p:pic>
        <p:nvPicPr>
          <p:cNvPr id="8" name="Graphic 7" descr="A robot with a raised arm">
            <a:extLst>
              <a:ext uri="{FF2B5EF4-FFF2-40B4-BE49-F238E27FC236}">
                <a16:creationId xmlns:a16="http://schemas.microsoft.com/office/drawing/2014/main" id="{E0362193-FC52-20CC-55CF-DB70E75ECADE}"/>
              </a:ext>
            </a:extLst>
          </p:cNvPr>
          <p:cNvPicPr>
            <a:picLocks noChangeAspect="1"/>
          </p:cNvPicPr>
          <p:nvPr userDrawn="1"/>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399660" y="4233645"/>
            <a:ext cx="3028482" cy="3028482"/>
          </a:xfrm>
          <a:prstGeom prst="rect">
            <a:avLst/>
          </a:prstGeom>
        </p:spPr>
      </p:pic>
    </p:spTree>
    <p:extLst>
      <p:ext uri="{BB962C8B-B14F-4D97-AF65-F5344CB8AC3E}">
        <p14:creationId xmlns:p14="http://schemas.microsoft.com/office/powerpoint/2010/main" val="2955905657"/>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73" r:id="rId3"/>
    <p:sldLayoutId id="2147483662" r:id="rId4"/>
    <p:sldLayoutId id="2147483663" r:id="rId5"/>
    <p:sldLayoutId id="2147483664" r:id="rId6"/>
    <p:sldLayoutId id="2147483665" r:id="rId7"/>
    <p:sldLayoutId id="2147483666" r:id="rId8"/>
    <p:sldLayoutId id="2147483674" r:id="rId9"/>
    <p:sldLayoutId id="2147483667" r:id="rId10"/>
    <p:sldLayoutId id="2147483668" r:id="rId11"/>
    <p:sldLayoutId id="2147483669" r:id="rId12"/>
    <p:sldLayoutId id="2147483670" r:id="rId13"/>
    <p:sldLayoutId id="2147483671" r:id="rId14"/>
  </p:sldLayoutIdLst>
  <p:hf hdr="0" dt="0"/>
  <p:txStyles>
    <p:titleStyle>
      <a:lvl1pPr algn="l" defTabSz="914400" rtl="0" eaLnBrk="1" latinLnBrk="0" hangingPunct="1">
        <a:lnSpc>
          <a:spcPct val="90000"/>
        </a:lnSpc>
        <a:spcBef>
          <a:spcPct val="0"/>
        </a:spcBef>
        <a:buNone/>
        <a:defRPr sz="6000" kern="1200">
          <a:ln>
            <a:solidFill>
              <a:sysClr val="windowText" lastClr="000000"/>
            </a:solidFill>
          </a:ln>
          <a:solidFill>
            <a:srgbClr val="FFC000"/>
          </a:solidFill>
          <a:effectLst>
            <a:outerShdw dist="38100" dir="8100000" algn="tr" rotWithShape="0">
              <a:srgbClr val="002060"/>
            </a:outerShdw>
          </a:effectLst>
          <a:latin typeface="Bahnschrift SemiBold Condensed" panose="020B0502040204020203" pitchFamily="34" charset="0"/>
          <a:ea typeface="+mj-ea"/>
          <a:cs typeface="+mj-cs"/>
        </a:defRPr>
      </a:lvl1pPr>
    </p:titleStyle>
    <p:bodyStyle>
      <a:lvl1pPr marL="2286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800" b="0" i="0" kern="1200" spc="100" baseline="0">
          <a:solidFill>
            <a:schemeClr val="tx1"/>
          </a:solidFill>
          <a:latin typeface="Bahnschrift SemiLight" panose="020B0502040204020203" pitchFamily="34" charset="0"/>
          <a:ea typeface="+mn-ea"/>
          <a:cs typeface="+mn-cs"/>
        </a:defRPr>
      </a:lvl1pPr>
      <a:lvl2pPr marL="6858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400" b="0" i="0" kern="1200" spc="100" baseline="0">
          <a:solidFill>
            <a:schemeClr val="tx1"/>
          </a:solidFill>
          <a:latin typeface="Bahnschrift SemiLight" panose="020B0502040204020203" pitchFamily="34" charset="0"/>
          <a:ea typeface="+mn-ea"/>
          <a:cs typeface="+mn-cs"/>
        </a:defRPr>
      </a:lvl2pPr>
      <a:lvl3pPr marL="11430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2000" b="0" i="0" kern="1200" spc="100" baseline="0">
          <a:solidFill>
            <a:schemeClr val="tx1"/>
          </a:solidFill>
          <a:latin typeface="Bahnschrift SemiLight" panose="020B0502040204020203" pitchFamily="34" charset="0"/>
          <a:ea typeface="+mn-ea"/>
          <a:cs typeface="+mn-cs"/>
        </a:defRPr>
      </a:lvl3pPr>
      <a:lvl4pPr marL="16002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1800" b="0" i="0" kern="1200" spc="100" baseline="0">
          <a:solidFill>
            <a:schemeClr val="tx1"/>
          </a:solidFill>
          <a:latin typeface="Bahnschrift SemiLight" panose="020B0502040204020203" pitchFamily="34" charset="0"/>
          <a:ea typeface="+mn-ea"/>
          <a:cs typeface="+mn-cs"/>
        </a:defRPr>
      </a:lvl4pPr>
      <a:lvl5pPr marL="2057400" indent="-228600" algn="l" defTabSz="914400" rtl="0" eaLnBrk="1" latinLnBrk="0" hangingPunct="1">
        <a:lnSpc>
          <a:spcPct val="100000"/>
        </a:lnSpc>
        <a:spcBef>
          <a:spcPts val="0"/>
        </a:spcBef>
        <a:spcAft>
          <a:spcPts val="0"/>
        </a:spcAft>
        <a:buClr>
          <a:srgbClr val="FFC000"/>
        </a:buClr>
        <a:buFont typeface="Wingdings" panose="05000000000000000000" pitchFamily="2" charset="2"/>
        <a:buChar char="§"/>
        <a:defRPr sz="1800" b="0" i="0" kern="1200" spc="100" baseline="0">
          <a:solidFill>
            <a:schemeClr val="tx1"/>
          </a:solidFill>
          <a:latin typeface="Bahnschrift SemiLight"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reneprincipejr/Physics-305/tree/main/Activity%204%20-%20Compressive%20Sensing%20for%20Images" TargetMode="Externa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4.xml"/><Relationship Id="rId6" Type="http://schemas.openxmlformats.org/officeDocument/2006/relationships/image" Target="../media/image38.svg"/><Relationship Id="rId5" Type="http://schemas.openxmlformats.org/officeDocument/2006/relationships/image" Target="../media/image37.pn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8.xml"/><Relationship Id="rId4" Type="http://schemas.openxmlformats.org/officeDocument/2006/relationships/image" Target="../media/image4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DE850-6026-CA65-780B-7F590AB2C0C5}"/>
              </a:ext>
            </a:extLst>
          </p:cNvPr>
          <p:cNvSpPr>
            <a:spLocks noGrp="1"/>
          </p:cNvSpPr>
          <p:nvPr>
            <p:ph type="ctrTitle" idx="4294967295"/>
          </p:nvPr>
        </p:nvSpPr>
        <p:spPr>
          <a:xfrm>
            <a:off x="685800" y="1122363"/>
            <a:ext cx="7772400" cy="2387600"/>
          </a:xfrm>
        </p:spPr>
        <p:txBody>
          <a:bodyPr/>
          <a:lstStyle/>
          <a:p>
            <a:r>
              <a:rPr lang="en-US" dirty="0"/>
              <a:t> </a:t>
            </a:r>
          </a:p>
        </p:txBody>
      </p:sp>
      <p:sp>
        <p:nvSpPr>
          <p:cNvPr id="3" name="Subtitle 2">
            <a:extLst>
              <a:ext uri="{FF2B5EF4-FFF2-40B4-BE49-F238E27FC236}">
                <a16:creationId xmlns:a16="http://schemas.microsoft.com/office/drawing/2014/main" id="{8FFE78E9-2F63-B49B-3DE7-AE8969DDF59D}"/>
              </a:ext>
            </a:extLst>
          </p:cNvPr>
          <p:cNvSpPr>
            <a:spLocks noGrp="1"/>
          </p:cNvSpPr>
          <p:nvPr>
            <p:ph type="subTitle" idx="4294967295"/>
          </p:nvPr>
        </p:nvSpPr>
        <p:spPr>
          <a:xfrm>
            <a:off x="1143000" y="3602038"/>
            <a:ext cx="6858000" cy="1655762"/>
          </a:xfrm>
        </p:spPr>
        <p:txBody>
          <a:bodyPr/>
          <a:lstStyle/>
          <a:p>
            <a:pPr marL="0" indent="0">
              <a:buNone/>
            </a:pPr>
            <a:r>
              <a:rPr lang="en-US" dirty="0"/>
              <a:t> </a:t>
            </a:r>
          </a:p>
        </p:txBody>
      </p:sp>
    </p:spTree>
    <p:extLst>
      <p:ext uri="{BB962C8B-B14F-4D97-AF65-F5344CB8AC3E}">
        <p14:creationId xmlns:p14="http://schemas.microsoft.com/office/powerpoint/2010/main" val="538386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6483B3-727B-6750-9ED6-B2F4881BD404}"/>
              </a:ext>
            </a:extLst>
          </p:cNvPr>
          <p:cNvSpPr>
            <a:spLocks noGrp="1"/>
          </p:cNvSpPr>
          <p:nvPr>
            <p:ph type="body" idx="1"/>
          </p:nvPr>
        </p:nvSpPr>
        <p:spPr/>
        <p:txBody>
          <a:bodyPr>
            <a:noAutofit/>
          </a:bodyPr>
          <a:lstStyle/>
          <a:p>
            <a:pPr marL="98583" indent="457200">
              <a:spcBef>
                <a:spcPts val="0"/>
              </a:spcBef>
              <a:buNone/>
            </a:pPr>
            <a:r>
              <a:rPr lang="en-US" sz="1600" dirty="0"/>
              <a:t>I put off this activity because I honestly thought this is difficult and overwhelming, however, I reused 90% of the code that I used in implementing compressive sensing for audio signals. The process is the same, it’s just that flattening and recompiling the image was carried out, and SSIM measure was used to evaluate the reconstruction quality. Overall, this report showed a sufficient set of results and straightforward implementation and discussion of Random Sampling Compressive Sensing (RS-CS) for images aka 2D signals. It was really interesting and same sentiment as before; I genuinely wish I did this way back so that I could’ve explored it extensively. Regardless,  I have shown a large-scale analysis on increasing image sizes and fine increase in sampling rate to generalize the RS-CS performance.</a:t>
            </a:r>
            <a:br>
              <a:rPr lang="en-US" sz="1600" dirty="0"/>
            </a:br>
            <a:r>
              <a:rPr lang="en-US" sz="1600" dirty="0"/>
              <a:t>With that said, I’d give myself a score of </a:t>
            </a:r>
            <a:r>
              <a:rPr lang="en-US" sz="2400" dirty="0">
                <a:highlight>
                  <a:srgbClr val="FFEE9E"/>
                </a:highlight>
                <a:latin typeface="Bahnschrift SemiBold" panose="020B0502040204020203" pitchFamily="34" charset="0"/>
              </a:rPr>
              <a:t>100/100.</a:t>
            </a:r>
            <a:endParaRPr lang="en-US" sz="1600" dirty="0">
              <a:highlight>
                <a:srgbClr val="FFEE9E"/>
              </a:highlight>
              <a:latin typeface="Bahnschrift SemiBold" panose="020B0502040204020203" pitchFamily="34" charset="0"/>
            </a:endParaRPr>
          </a:p>
        </p:txBody>
      </p:sp>
      <p:sp>
        <p:nvSpPr>
          <p:cNvPr id="3" name="Title 2">
            <a:extLst>
              <a:ext uri="{FF2B5EF4-FFF2-40B4-BE49-F238E27FC236}">
                <a16:creationId xmlns:a16="http://schemas.microsoft.com/office/drawing/2014/main" id="{EF5EA2E9-543C-5772-1879-751B1BAA6A2E}"/>
              </a:ext>
            </a:extLst>
          </p:cNvPr>
          <p:cNvSpPr>
            <a:spLocks noGrp="1"/>
          </p:cNvSpPr>
          <p:nvPr>
            <p:ph type="title"/>
          </p:nvPr>
        </p:nvSpPr>
        <p:spPr/>
        <p:txBody>
          <a:bodyPr/>
          <a:lstStyle/>
          <a:p>
            <a:r>
              <a:rPr lang="en-US" dirty="0"/>
              <a:t>	reflection</a:t>
            </a:r>
          </a:p>
        </p:txBody>
      </p:sp>
      <p:sp>
        <p:nvSpPr>
          <p:cNvPr id="4" name="Footer Placeholder 3">
            <a:extLst>
              <a:ext uri="{FF2B5EF4-FFF2-40B4-BE49-F238E27FC236}">
                <a16:creationId xmlns:a16="http://schemas.microsoft.com/office/drawing/2014/main" id="{E462F082-5F9E-BA92-CF27-85284CDAA079}"/>
              </a:ext>
            </a:extLst>
          </p:cNvPr>
          <p:cNvSpPr>
            <a:spLocks noGrp="1"/>
          </p:cNvSpPr>
          <p:nvPr>
            <p:ph type="ftr" sz="quarter" idx="3"/>
          </p:nvPr>
        </p:nvSpPr>
        <p:spPr/>
        <p:txBody>
          <a:bodyPr/>
          <a:lstStyle/>
          <a:p>
            <a:r>
              <a:rPr lang="en-US"/>
              <a:t>Physics 305 - Computational Imaging</a:t>
            </a:r>
            <a:endParaRPr lang="en-US" dirty="0"/>
          </a:p>
        </p:txBody>
      </p:sp>
      <p:sp>
        <p:nvSpPr>
          <p:cNvPr id="5" name="Slide Number Placeholder 4">
            <a:extLst>
              <a:ext uri="{FF2B5EF4-FFF2-40B4-BE49-F238E27FC236}">
                <a16:creationId xmlns:a16="http://schemas.microsoft.com/office/drawing/2014/main" id="{E59FD54D-8B8D-B294-4630-7806F2DCBE31}"/>
              </a:ext>
            </a:extLst>
          </p:cNvPr>
          <p:cNvSpPr>
            <a:spLocks noGrp="1"/>
          </p:cNvSpPr>
          <p:nvPr>
            <p:ph type="sldNum" sz="quarter" idx="4"/>
          </p:nvPr>
        </p:nvSpPr>
        <p:spPr/>
        <p:txBody>
          <a:bodyPr/>
          <a:lstStyle/>
          <a:p>
            <a:fld id="{8262CFD8-7A98-47E6-A2CC-B17DDA24BA0E}" type="slidenum">
              <a:rPr lang="en-US" smtClean="0"/>
              <a:pPr/>
              <a:t>10</a:t>
            </a:fld>
            <a:endParaRPr lang="en-US"/>
          </a:p>
        </p:txBody>
      </p:sp>
      <p:sp>
        <p:nvSpPr>
          <p:cNvPr id="6" name="Text Placeholder 5">
            <a:extLst>
              <a:ext uri="{FF2B5EF4-FFF2-40B4-BE49-F238E27FC236}">
                <a16:creationId xmlns:a16="http://schemas.microsoft.com/office/drawing/2014/main" id="{1325DC06-CF2F-26E1-794C-D4FBA1291416}"/>
              </a:ext>
            </a:extLst>
          </p:cNvPr>
          <p:cNvSpPr>
            <a:spLocks noGrp="1"/>
          </p:cNvSpPr>
          <p:nvPr>
            <p:ph type="body" idx="10"/>
          </p:nvPr>
        </p:nvSpPr>
        <p:spPr>
          <a:xfrm>
            <a:off x="628648" y="5532839"/>
            <a:ext cx="8515351" cy="732198"/>
          </a:xfrm>
        </p:spPr>
        <p:txBody>
          <a:bodyPr/>
          <a:lstStyle/>
          <a:p>
            <a:pPr>
              <a:lnSpc>
                <a:spcPct val="100000"/>
              </a:lnSpc>
            </a:pPr>
            <a:r>
              <a:rPr lang="en-US" dirty="0"/>
              <a:t>[1] M. Soriano, Physics 305 – Compressive Sensing of Images, (2023).</a:t>
            </a:r>
          </a:p>
          <a:p>
            <a:pPr marL="98583" marR="0" lvl="0" indent="0" algn="l" defTabSz="914400" rtl="0" eaLnBrk="1" fontAlgn="auto" latinLnBrk="0" hangingPunct="1">
              <a:lnSpc>
                <a:spcPct val="100000"/>
              </a:lnSpc>
              <a:spcBef>
                <a:spcPts val="0"/>
              </a:spcBef>
              <a:spcAft>
                <a:spcPts val="0"/>
              </a:spcAft>
              <a:buClr>
                <a:srgbClr val="FFC000"/>
              </a:buClr>
              <a:buSzPct val="100000"/>
              <a:buFont typeface="Wingdings" panose="05000000000000000000" pitchFamily="2" charset="2"/>
              <a:buNone/>
              <a:tabLst/>
              <a:defRPr/>
            </a:pPr>
            <a:r>
              <a:rPr kumimoji="0" lang="en-PH" sz="1400" b="1" i="0" u="none" strike="noStrike" kern="1200" cap="none" spc="600" normalizeH="0" baseline="0" noProof="0" dirty="0">
                <a:ln>
                  <a:noFill/>
                </a:ln>
                <a:solidFill>
                  <a:prstClr val="white"/>
                </a:solidFill>
                <a:effectLst/>
                <a:highlight>
                  <a:srgbClr val="800000"/>
                </a:highlight>
                <a:uLnTx/>
                <a:uFillTx/>
                <a:latin typeface="Bahnschrift" panose="020B0502040204020203" pitchFamily="34" charset="0"/>
                <a:ea typeface="Verdana" panose="020B0604030504040204" pitchFamily="34" charset="0"/>
              </a:rPr>
              <a:t> SOURCE CODE</a:t>
            </a:r>
          </a:p>
          <a:p>
            <a:pPr marL="98583" indent="0">
              <a:lnSpc>
                <a:spcPct val="100000"/>
              </a:lnSpc>
              <a:buNone/>
            </a:pPr>
            <a:r>
              <a:rPr lang="en-US" sz="1100" dirty="0">
                <a:hlinkClick r:id="rId2"/>
              </a:rPr>
              <a:t>https://github.com/reneprincipejr/Physics-305/tree/main/Activity%204%20-%20Compressive%20Sensing%20for%20Images</a:t>
            </a:r>
            <a:r>
              <a:rPr lang="en-US" sz="1100" dirty="0"/>
              <a:t> </a:t>
            </a:r>
          </a:p>
        </p:txBody>
      </p:sp>
    </p:spTree>
    <p:extLst>
      <p:ext uri="{BB962C8B-B14F-4D97-AF65-F5344CB8AC3E}">
        <p14:creationId xmlns:p14="http://schemas.microsoft.com/office/powerpoint/2010/main" val="350046809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A9A845E8-B9E4-6195-2D41-BB53725A5D25}"/>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1FC556C4-F77C-7E17-DA3C-41BD1D92CD96}"/>
              </a:ext>
            </a:extLst>
          </p:cNvPr>
          <p:cNvSpPr>
            <a:spLocks noGrp="1"/>
          </p:cNvSpPr>
          <p:nvPr>
            <p:ph type="title"/>
          </p:nvPr>
        </p:nvSpPr>
        <p:spPr/>
        <p:txBody>
          <a:bodyPr/>
          <a:lstStyle/>
          <a:p>
            <a:r>
              <a:rPr lang="en-US" dirty="0"/>
              <a:t>Background</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4D27BEF5-D2DE-7159-FF3F-BC4393F7158A}"/>
                  </a:ext>
                </a:extLst>
              </p:cNvPr>
              <p:cNvSpPr>
                <a:spLocks noGrp="1"/>
              </p:cNvSpPr>
              <p:nvPr>
                <p:ph idx="1"/>
              </p:nvPr>
            </p:nvSpPr>
            <p:spPr/>
            <p:txBody>
              <a:bodyPr>
                <a:normAutofit lnSpcReduction="10000"/>
              </a:bodyPr>
              <a:lstStyle/>
              <a:p>
                <a:pPr marL="0" indent="0">
                  <a:buNone/>
                </a:pPr>
                <a:r>
                  <a:rPr lang="en-US" sz="2000" dirty="0"/>
                  <a:t>Images are 2D signals, and recall that a signal </a:t>
                </a:r>
                <a14:m>
                  <m:oMath xmlns:m="http://schemas.openxmlformats.org/officeDocument/2006/math">
                    <m:r>
                      <a:rPr lang="en-US" sz="2000" b="1" i="1"/>
                      <m:t>𝒙</m:t>
                    </m:r>
                  </m:oMath>
                </a14:m>
                <a:r>
                  <a:rPr lang="en-PH" sz="2000" dirty="0">
                    <a:effectLst/>
                  </a:rPr>
                  <a:t> </a:t>
                </a:r>
                <a:r>
                  <a:rPr lang="en-US" sz="2000" dirty="0"/>
                  <a:t>can be represented by a sparse vector </a:t>
                </a:r>
                <a:r>
                  <a:rPr lang="en-US" sz="2000" b="1" dirty="0"/>
                  <a:t>s</a:t>
                </a:r>
                <a:r>
                  <a:rPr lang="en-US" sz="2000" dirty="0"/>
                  <a:t> and a basis transformation </a:t>
                </a:r>
                <a14:m>
                  <m:oMath xmlns:m="http://schemas.openxmlformats.org/officeDocument/2006/math">
                    <m:r>
                      <a:rPr lang="en-US" sz="2000" b="1" i="1" smtClean="0">
                        <a:effectLst/>
                        <a:latin typeface="Cambria Math" panose="02040503050406030204" pitchFamily="18" charset="0"/>
                        <a:ea typeface="Calibri" panose="020F0502020204030204" pitchFamily="34" charset="0"/>
                        <a:cs typeface="Times New Roman" panose="02020603050405020304" pitchFamily="18" charset="0"/>
                      </a:rPr>
                      <m:t>𝚿</m:t>
                    </m:r>
                  </m:oMath>
                </a14:m>
                <a:r>
                  <a:rPr lang="en-PH" sz="2000" dirty="0">
                    <a:effectLst/>
                  </a:rPr>
                  <a:t> </a:t>
                </a:r>
                <a:r>
                  <a:rPr lang="en-US" sz="2000" dirty="0"/>
                  <a:t>:</a:t>
                </a:r>
                <a:br>
                  <a:rPr lang="en-US" sz="2000" dirty="0"/>
                </a:br>
                <a14:m>
                  <m:oMathPara xmlns:m="http://schemas.openxmlformats.org/officeDocument/2006/math">
                    <m:oMathParaPr>
                      <m:jc m:val="centerGroup"/>
                    </m:oMathParaPr>
                    <m:oMath xmlns:m="http://schemas.openxmlformats.org/officeDocument/2006/math">
                      <m:r>
                        <a:rPr lang="en-US" sz="2000" b="1" i="1"/>
                        <m:t>𝒙</m:t>
                      </m:r>
                      <m:r>
                        <a:rPr lang="en-US" sz="2000" b="1" i="1"/>
                        <m:t> = </m:t>
                      </m:r>
                      <m:r>
                        <a:rPr lang="en-US" sz="2000" b="1" i="1"/>
                        <m:t>𝚿</m:t>
                      </m:r>
                      <m:r>
                        <a:rPr lang="en-US" sz="2000" b="1" i="1"/>
                        <m:t> </m:t>
                      </m:r>
                      <m:r>
                        <a:rPr lang="en-US" sz="2000" b="1" i="1" smtClean="0"/>
                        <m:t>𝒔</m:t>
                      </m:r>
                      <m:r>
                        <a:rPr lang="en-US" sz="2000" b="1" i="0" smtClean="0">
                          <a:latin typeface="Cambria Math" panose="02040503050406030204" pitchFamily="18" charset="0"/>
                        </a:rPr>
                        <m:t>.</m:t>
                      </m:r>
                    </m:oMath>
                  </m:oMathPara>
                </a14:m>
                <a:endParaRPr lang="en-PH" sz="2000" dirty="0"/>
              </a:p>
              <a:p>
                <a:pPr marL="0" indent="0">
                  <a:buNone/>
                  <a:tabLst>
                    <a:tab pos="446088" algn="l"/>
                  </a:tabLst>
                </a:pPr>
                <a:r>
                  <a:rPr lang="en-US" sz="2000" dirty="0"/>
                  <a:t>	In this activity, we performed random sampling compressive sensing (RS-CS) on image blocks. Measurement matrix </a:t>
                </a:r>
                <a14:m>
                  <m:oMath xmlns:m="http://schemas.openxmlformats.org/officeDocument/2006/math">
                    <m:r>
                      <a:rPr lang="en-US" sz="2000" b="1" i="1" smtClean="0">
                        <a:latin typeface="Cambria Math" panose="02040503050406030204" pitchFamily="18" charset="0"/>
                      </a:rPr>
                      <m:t>𝑪</m:t>
                    </m:r>
                  </m:oMath>
                </a14:m>
                <a:r>
                  <a:rPr lang="en-US" sz="2000" dirty="0"/>
                  <a:t> is then again obtained by taking random measurements </a:t>
                </a:r>
                <a14:m>
                  <m:oMath xmlns:m="http://schemas.openxmlformats.org/officeDocument/2006/math">
                    <m:r>
                      <a:rPr lang="en-US" sz="2000" b="1" i="1" smtClean="0">
                        <a:latin typeface="Cambria Math" panose="02040503050406030204" pitchFamily="18" charset="0"/>
                      </a:rPr>
                      <m:t>𝒚</m:t>
                    </m:r>
                  </m:oMath>
                </a14:m>
                <a:r>
                  <a:rPr lang="en-US" sz="2000" b="1" i="1" dirty="0">
                    <a:latin typeface="Cambria Math" panose="02040503050406030204" pitchFamily="18" charset="0"/>
                  </a:rPr>
                  <a:t>, </a:t>
                </a:r>
                <a:r>
                  <a:rPr lang="en-US" sz="2000" dirty="0"/>
                  <a:t>that is </a:t>
                </a:r>
                <a:endParaRPr lang="en-US" sz="2000" b="1" i="1" dirty="0">
                  <a:latin typeface="Cambria Math" panose="02040503050406030204" pitchFamily="18" charset="0"/>
                </a:endParaRPr>
              </a:p>
              <a:p>
                <a:pPr marL="0" indent="0" algn="ctr">
                  <a:lnSpc>
                    <a:spcPct val="150000"/>
                  </a:lnSpc>
                  <a:buNone/>
                  <a:tabLst>
                    <a:tab pos="446088" algn="l"/>
                  </a:tabLst>
                </a:pPr>
                <a14:m>
                  <m:oMath xmlns:m="http://schemas.openxmlformats.org/officeDocument/2006/math">
                    <m:r>
                      <a:rPr lang="en-US" sz="2000" b="1" i="1">
                        <a:latin typeface="Cambria Math" panose="02040503050406030204" pitchFamily="18" charset="0"/>
                      </a:rPr>
                      <m:t>𝒚</m:t>
                    </m:r>
                    <m:r>
                      <a:rPr lang="en-US" sz="2000" b="1" i="1">
                        <a:latin typeface="Cambria Math" panose="02040503050406030204" pitchFamily="18" charset="0"/>
                      </a:rPr>
                      <m:t>=</m:t>
                    </m:r>
                    <m:r>
                      <a:rPr lang="en-US" sz="2000" b="1" i="1">
                        <a:latin typeface="Cambria Math" panose="02040503050406030204" pitchFamily="18" charset="0"/>
                      </a:rPr>
                      <m:t>𝑪𝒙</m:t>
                    </m:r>
                    <m:r>
                      <a:rPr lang="en-US" sz="2000" b="1" i="1" smtClean="0">
                        <a:latin typeface="Cambria Math" panose="02040503050406030204" pitchFamily="18" charset="0"/>
                      </a:rPr>
                      <m:t>=</m:t>
                    </m:r>
                    <m:r>
                      <a:rPr lang="en-US" sz="2000" b="1" i="1" smtClean="0">
                        <a:latin typeface="Cambria Math" panose="02040503050406030204" pitchFamily="18" charset="0"/>
                      </a:rPr>
                      <m:t>𝑪</m:t>
                    </m:r>
                    <m:r>
                      <a:rPr lang="en-US" sz="2000" b="1">
                        <a:latin typeface="Cambria Math" panose="02040503050406030204" pitchFamily="18" charset="0"/>
                      </a:rPr>
                      <m:t>𝚿</m:t>
                    </m:r>
                    <m:r>
                      <a:rPr lang="en-US" sz="2000" b="1" i="1">
                        <a:latin typeface="Cambria Math" panose="02040503050406030204" pitchFamily="18" charset="0"/>
                      </a:rPr>
                      <m:t>𝒔</m:t>
                    </m:r>
                  </m:oMath>
                </a14:m>
                <a:r>
                  <a:rPr lang="en-US" sz="2000" b="1" dirty="0"/>
                  <a:t>.</a:t>
                </a:r>
              </a:p>
              <a:p>
                <a:pPr marL="0" indent="0">
                  <a:buNone/>
                  <a:tabLst>
                    <a:tab pos="446088" algn="l"/>
                  </a:tabLst>
                </a:pPr>
                <a:r>
                  <a:rPr lang="en-US" sz="2000" b="1" dirty="0"/>
                  <a:t>	</a:t>
                </a:r>
                <a:r>
                  <a:rPr lang="en-US" sz="2000" dirty="0"/>
                  <a:t>The sparse vector can be solved through minimization and here we used Lasso optimization algorithm. Using DCT as a known basis </a:t>
                </a:r>
                <a14:m>
                  <m:oMath xmlns:m="http://schemas.openxmlformats.org/officeDocument/2006/math">
                    <m:r>
                      <a:rPr lang="en-US" sz="2000" b="1" i="1">
                        <a:latin typeface="Cambria Math" panose="02040503050406030204" pitchFamily="18" charset="0"/>
                      </a:rPr>
                      <m:t>𝚿</m:t>
                    </m:r>
                  </m:oMath>
                </a14:m>
                <a:r>
                  <a:rPr lang="en-US" sz="2000" dirty="0"/>
                  <a:t> , the original image signal </a:t>
                </a:r>
                <a14:m>
                  <m:oMath xmlns:m="http://schemas.openxmlformats.org/officeDocument/2006/math">
                    <m:r>
                      <a:rPr lang="en-US" sz="2000" b="1" i="1">
                        <a:latin typeface="Cambria Math" panose="02040503050406030204" pitchFamily="18" charset="0"/>
                      </a:rPr>
                      <m:t>𝒙</m:t>
                    </m:r>
                  </m:oMath>
                </a14:m>
                <a:r>
                  <a:rPr lang="en-US" sz="2000" dirty="0"/>
                  <a:t> can be recovered. </a:t>
                </a:r>
              </a:p>
              <a:p>
                <a:pPr marL="0" indent="0">
                  <a:buNone/>
                  <a:tabLst>
                    <a:tab pos="446088" algn="l"/>
                  </a:tabLst>
                </a:pPr>
                <a:r>
                  <a:rPr lang="en-US" sz="2000" dirty="0"/>
                  <a:t>	</a:t>
                </a:r>
              </a:p>
              <a:p>
                <a:pPr marL="0" indent="0">
                  <a:buNone/>
                  <a:tabLst>
                    <a:tab pos="446088" algn="l"/>
                  </a:tabLst>
                </a:pPr>
                <a:r>
                  <a:rPr lang="en-US" sz="2000" dirty="0"/>
                  <a:t>	The reconstruction was automated in Python such that effects of increasing sampling rate and varying input image sizes are returned. RD-CS was done on individual 8x8 non-overlapping blocks, before they are reassembled to represent the recovered image.  Finally, the accuracy was measured using the Structure Similarity Index (SSIM).</a:t>
                </a:r>
              </a:p>
            </p:txBody>
          </p:sp>
        </mc:Choice>
        <mc:Fallback>
          <p:sp>
            <p:nvSpPr>
              <p:cNvPr id="4" name="Content Placeholder 3">
                <a:extLst>
                  <a:ext uri="{FF2B5EF4-FFF2-40B4-BE49-F238E27FC236}">
                    <a16:creationId xmlns:a16="http://schemas.microsoft.com/office/drawing/2014/main" id="{4D27BEF5-D2DE-7159-FF3F-BC4393F7158A}"/>
                  </a:ext>
                </a:extLst>
              </p:cNvPr>
              <p:cNvSpPr>
                <a:spLocks noGrp="1" noRot="1" noChangeAspect="1" noMove="1" noResize="1" noEditPoints="1" noAdjustHandles="1" noChangeArrowheads="1" noChangeShapeType="1" noTextEdit="1"/>
              </p:cNvSpPr>
              <p:nvPr>
                <p:ph idx="1"/>
              </p:nvPr>
            </p:nvSpPr>
            <p:spPr>
              <a:blipFill>
                <a:blip r:embed="rId3"/>
                <a:stretch>
                  <a:fillRect l="-804" t="-1256" r="-1125"/>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3EAF0428-1DF8-4672-1EA5-29FADF300226}"/>
              </a:ext>
            </a:extLst>
          </p:cNvPr>
          <p:cNvSpPr>
            <a:spLocks noGrp="1"/>
          </p:cNvSpPr>
          <p:nvPr>
            <p:ph type="sldNum" sz="quarter" idx="12"/>
          </p:nvPr>
        </p:nvSpPr>
        <p:spPr/>
        <p:txBody>
          <a:bodyPr/>
          <a:lstStyle/>
          <a:p>
            <a:fld id="{8262CFD8-7A98-47E6-A2CC-B17DDA24BA0E}" type="slidenum">
              <a:rPr lang="en-US" smtClean="0"/>
              <a:t>2</a:t>
            </a:fld>
            <a:endParaRPr lang="en-US"/>
          </a:p>
        </p:txBody>
      </p:sp>
    </p:spTree>
    <p:extLst>
      <p:ext uri="{BB962C8B-B14F-4D97-AF65-F5344CB8AC3E}">
        <p14:creationId xmlns:p14="http://schemas.microsoft.com/office/powerpoint/2010/main" val="4005623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a:extLst>
              <a:ext uri="{FF2B5EF4-FFF2-40B4-BE49-F238E27FC236}">
                <a16:creationId xmlns:a16="http://schemas.microsoft.com/office/drawing/2014/main" id="{E2698BFB-5312-A084-18FB-A5AACF0BF7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649" y="1601785"/>
            <a:ext cx="4572000" cy="4575178"/>
          </a:xfrm>
          <a:prstGeom prst="rect">
            <a:avLst/>
          </a:prstGeom>
          <a:noFill/>
          <a:extLst>
            <a:ext uri="{909E8E84-426E-40DD-AFC4-6F175D3DCCD1}">
              <a14:hiddenFill xmlns:a14="http://schemas.microsoft.com/office/drawing/2010/main">
                <a:solidFill>
                  <a:srgbClr val="FFFFFF"/>
                </a:solidFill>
              </a14:hiddenFill>
            </a:ext>
          </a:extLst>
        </p:spPr>
      </p:pic>
      <p:sp>
        <p:nvSpPr>
          <p:cNvPr id="2" name="Footer Placeholder 1">
            <a:extLst>
              <a:ext uri="{FF2B5EF4-FFF2-40B4-BE49-F238E27FC236}">
                <a16:creationId xmlns:a16="http://schemas.microsoft.com/office/drawing/2014/main" id="{6AF77B96-6412-3B47-9066-A3F5EB89E38B}"/>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3E767B05-18C1-472F-6319-880B2125E7AA}"/>
              </a:ext>
            </a:extLst>
          </p:cNvPr>
          <p:cNvSpPr>
            <a:spLocks noGrp="1"/>
          </p:cNvSpPr>
          <p:nvPr>
            <p:ph type="title"/>
          </p:nvPr>
        </p:nvSpPr>
        <p:spPr/>
        <p:txBody>
          <a:bodyPr/>
          <a:lstStyle/>
          <a:p>
            <a:r>
              <a:rPr lang="en-US" dirty="0"/>
              <a:t>Overview: Block RS-CS</a:t>
            </a:r>
          </a:p>
        </p:txBody>
      </p:sp>
      <p:sp>
        <p:nvSpPr>
          <p:cNvPr id="5" name="Slide Number Placeholder 4">
            <a:extLst>
              <a:ext uri="{FF2B5EF4-FFF2-40B4-BE49-F238E27FC236}">
                <a16:creationId xmlns:a16="http://schemas.microsoft.com/office/drawing/2014/main" id="{D0875292-9E4E-D3D2-85EB-8A805B794636}"/>
              </a:ext>
            </a:extLst>
          </p:cNvPr>
          <p:cNvSpPr>
            <a:spLocks noGrp="1"/>
          </p:cNvSpPr>
          <p:nvPr>
            <p:ph type="sldNum" sz="quarter" idx="12"/>
          </p:nvPr>
        </p:nvSpPr>
        <p:spPr/>
        <p:txBody>
          <a:bodyPr/>
          <a:lstStyle/>
          <a:p>
            <a:fld id="{8262CFD8-7A98-47E6-A2CC-B17DDA24BA0E}" type="slidenum">
              <a:rPr lang="en-US" smtClean="0"/>
              <a:t>3</a:t>
            </a:fld>
            <a:endParaRPr lang="en-US"/>
          </a:p>
        </p:txBody>
      </p:sp>
      <p:cxnSp>
        <p:nvCxnSpPr>
          <p:cNvPr id="8" name="Straight Connector 7">
            <a:extLst>
              <a:ext uri="{FF2B5EF4-FFF2-40B4-BE49-F238E27FC236}">
                <a16:creationId xmlns:a16="http://schemas.microsoft.com/office/drawing/2014/main" id="{E4650CBB-99C1-3E37-BC4B-47888149F4A1}"/>
              </a:ext>
            </a:extLst>
          </p:cNvPr>
          <p:cNvCxnSpPr>
            <a:cxnSpLocks/>
          </p:cNvCxnSpPr>
          <p:nvPr/>
        </p:nvCxnSpPr>
        <p:spPr>
          <a:xfrm>
            <a:off x="628649" y="2037968"/>
            <a:ext cx="6615893" cy="976042"/>
          </a:xfrm>
          <a:prstGeom prst="line">
            <a:avLst/>
          </a:prstGeom>
          <a:ln w="38100">
            <a:solidFill>
              <a:srgbClr val="C00000"/>
            </a:solidFill>
            <a:prstDash val="dash"/>
          </a:ln>
          <a:effectLst>
            <a:outerShdw blurRad="50800" dist="38100" dir="8100000" algn="tr" rotWithShape="0">
              <a:prstClr val="black"/>
            </a:outerShdw>
          </a:effectLst>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337C89A-55DF-DDEE-7469-F4F589D3E4A7}"/>
              </a:ext>
            </a:extLst>
          </p:cNvPr>
          <p:cNvCxnSpPr>
            <a:cxnSpLocks/>
            <a:stCxn id="12" idx="0"/>
            <a:endCxn id="9220" idx="0"/>
          </p:cNvCxnSpPr>
          <p:nvPr/>
        </p:nvCxnSpPr>
        <p:spPr>
          <a:xfrm flipV="1">
            <a:off x="830791" y="1128626"/>
            <a:ext cx="6413751" cy="507349"/>
          </a:xfrm>
          <a:prstGeom prst="line">
            <a:avLst/>
          </a:prstGeom>
          <a:ln w="38100">
            <a:solidFill>
              <a:srgbClr val="C00000"/>
            </a:solidFill>
            <a:prstDash val="dash"/>
          </a:ln>
          <a:effectLst>
            <a:outerShdw blurRad="50800" dist="38100" dir="8100000" algn="tr" rotWithShape="0">
              <a:prstClr val="black"/>
            </a:outerShdw>
          </a:effectLst>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2D70886-2D96-727A-324E-25948BE66FFE}"/>
              </a:ext>
            </a:extLst>
          </p:cNvPr>
          <p:cNvSpPr/>
          <p:nvPr/>
        </p:nvSpPr>
        <p:spPr>
          <a:xfrm>
            <a:off x="628649" y="1635975"/>
            <a:ext cx="404284" cy="367803"/>
          </a:xfrm>
          <a:prstGeom prst="rect">
            <a:avLst/>
          </a:prstGeom>
          <a:no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20" name="Picture 4">
            <a:extLst>
              <a:ext uri="{FF2B5EF4-FFF2-40B4-BE49-F238E27FC236}">
                <a16:creationId xmlns:a16="http://schemas.microsoft.com/office/drawing/2014/main" id="{C08E5459-B4CD-FA23-A0AB-895AF6F4464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0142" y="1128626"/>
            <a:ext cx="1828800" cy="1851194"/>
          </a:xfrm>
          <a:prstGeom prst="rect">
            <a:avLst/>
          </a:prstGeom>
          <a:solidFill>
            <a:srgbClr val="C00000"/>
          </a:solidFill>
          <a:ln w="38100">
            <a:noFill/>
            <a:prstDash val="dash"/>
          </a:ln>
          <a:effectLst>
            <a:outerShdw blurRad="50800" dist="38100" dir="8100000" algn="tr" rotWithShape="0">
              <a:prstClr val="black"/>
            </a:outerShdw>
          </a:effectLst>
        </p:spPr>
      </p:pic>
      <p:pic>
        <p:nvPicPr>
          <p:cNvPr id="9224" name="Picture 8">
            <a:extLst>
              <a:ext uri="{FF2B5EF4-FFF2-40B4-BE49-F238E27FC236}">
                <a16:creationId xmlns:a16="http://schemas.microsoft.com/office/drawing/2014/main" id="{C0622C66-FDC2-0245-19C5-D280E85461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34653" y="3808293"/>
            <a:ext cx="1828800" cy="1851193"/>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26452E77-B05E-CA1C-1FB6-35C9A6EF9C75}"/>
              </a:ext>
            </a:extLst>
          </p:cNvPr>
          <p:cNvSpPr txBox="1"/>
          <p:nvPr/>
        </p:nvSpPr>
        <p:spPr>
          <a:xfrm>
            <a:off x="7599995" y="3230605"/>
            <a:ext cx="1760835" cy="1569660"/>
          </a:xfrm>
          <a:prstGeom prst="rect">
            <a:avLst/>
          </a:prstGeom>
          <a:noFill/>
        </p:spPr>
        <p:txBody>
          <a:bodyPr wrap="square">
            <a:spAutoFit/>
          </a:bodyPr>
          <a:lstStyle/>
          <a:p>
            <a:r>
              <a:rPr lang="en-US" sz="1600" dirty="0">
                <a:latin typeface="Bahnschrift" panose="020B0502040204020203" pitchFamily="34" charset="0"/>
              </a:rPr>
              <a:t>1. RS: 50% sampling rate</a:t>
            </a:r>
          </a:p>
          <a:p>
            <a:r>
              <a:rPr lang="en-US" sz="1600" dirty="0">
                <a:latin typeface="Bahnschrift" panose="020B0502040204020203" pitchFamily="34" charset="0"/>
              </a:rPr>
              <a:t>2. Lasso optimization</a:t>
            </a:r>
          </a:p>
          <a:p>
            <a:r>
              <a:rPr lang="en-US" sz="1600" dirty="0">
                <a:latin typeface="Bahnschrift" panose="020B0502040204020203" pitchFamily="34" charset="0"/>
              </a:rPr>
              <a:t>3. DCT reconstruction</a:t>
            </a:r>
          </a:p>
        </p:txBody>
      </p:sp>
      <p:sp>
        <p:nvSpPr>
          <p:cNvPr id="27" name="TextBox 26">
            <a:extLst>
              <a:ext uri="{FF2B5EF4-FFF2-40B4-BE49-F238E27FC236}">
                <a16:creationId xmlns:a16="http://schemas.microsoft.com/office/drawing/2014/main" id="{0314C85A-1DA1-4B1E-2A90-697CF057263F}"/>
              </a:ext>
            </a:extLst>
          </p:cNvPr>
          <p:cNvSpPr txBox="1"/>
          <p:nvPr/>
        </p:nvSpPr>
        <p:spPr>
          <a:xfrm>
            <a:off x="5273734" y="5659486"/>
            <a:ext cx="2326261" cy="584775"/>
          </a:xfrm>
          <a:prstGeom prst="rect">
            <a:avLst/>
          </a:prstGeom>
          <a:noFill/>
        </p:spPr>
        <p:txBody>
          <a:bodyPr wrap="square">
            <a:spAutoFit/>
          </a:bodyPr>
          <a:lstStyle/>
          <a:p>
            <a:r>
              <a:rPr lang="en-US" sz="1600" dirty="0">
                <a:latin typeface="Bahnschrift" panose="020B0502040204020203" pitchFamily="34" charset="0"/>
              </a:rPr>
              <a:t>4. Block re-assembly</a:t>
            </a:r>
          </a:p>
          <a:p>
            <a:r>
              <a:rPr lang="en-US" sz="1600" dirty="0">
                <a:latin typeface="Bahnschrift" panose="020B0502040204020203" pitchFamily="34" charset="0"/>
              </a:rPr>
              <a:t>5. SSIM calculation</a:t>
            </a:r>
          </a:p>
        </p:txBody>
      </p:sp>
      <p:pic>
        <p:nvPicPr>
          <p:cNvPr id="29" name="Content Placeholder 28" descr="Arrow: Rotate right with solid fill">
            <a:extLst>
              <a:ext uri="{FF2B5EF4-FFF2-40B4-BE49-F238E27FC236}">
                <a16:creationId xmlns:a16="http://schemas.microsoft.com/office/drawing/2014/main" id="{B64650A6-79F1-7AC2-3180-7964F6CC28A4}"/>
              </a:ext>
            </a:extLst>
          </p:cNvPr>
          <p:cNvPicPr>
            <a:picLocks noGrp="1" noChangeAspect="1"/>
          </p:cNvPicPr>
          <p:nvPr>
            <p:ph idx="1"/>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738284" y="2316205"/>
            <a:ext cx="914400" cy="914400"/>
          </a:xfrm>
        </p:spPr>
      </p:pic>
      <p:pic>
        <p:nvPicPr>
          <p:cNvPr id="30" name="Content Placeholder 28" descr="Arrow: Rotate right with solid fill">
            <a:extLst>
              <a:ext uri="{FF2B5EF4-FFF2-40B4-BE49-F238E27FC236}">
                <a16:creationId xmlns:a16="http://schemas.microsoft.com/office/drawing/2014/main" id="{07317DF6-286C-797F-22DC-BFB6F3F09C0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5400000">
            <a:off x="7560106" y="4814974"/>
            <a:ext cx="914400" cy="914400"/>
          </a:xfrm>
          <a:prstGeom prst="rect">
            <a:avLst/>
          </a:prstGeom>
        </p:spPr>
      </p:pic>
    </p:spTree>
    <p:extLst>
      <p:ext uri="{BB962C8B-B14F-4D97-AF65-F5344CB8AC3E}">
        <p14:creationId xmlns:p14="http://schemas.microsoft.com/office/powerpoint/2010/main" val="11922994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1241AA8-60D7-2BBA-6E33-99D224A1EE97}"/>
              </a:ext>
            </a:extLst>
          </p:cNvPr>
          <p:cNvSpPr>
            <a:spLocks noGrp="1"/>
          </p:cNvSpPr>
          <p:nvPr>
            <p:ph type="title"/>
          </p:nvPr>
        </p:nvSpPr>
        <p:spPr/>
        <p:txBody>
          <a:bodyPr/>
          <a:lstStyle/>
          <a:p>
            <a:r>
              <a:rPr lang="en-US" dirty="0"/>
              <a:t>RS-CS: 128 X 128 Image</a:t>
            </a:r>
          </a:p>
        </p:txBody>
      </p:sp>
      <p:sp>
        <p:nvSpPr>
          <p:cNvPr id="2" name="Footer Placeholder 1">
            <a:extLst>
              <a:ext uri="{FF2B5EF4-FFF2-40B4-BE49-F238E27FC236}">
                <a16:creationId xmlns:a16="http://schemas.microsoft.com/office/drawing/2014/main" id="{4EF8ED41-611B-B576-2D36-91E448FBADCB}"/>
              </a:ext>
            </a:extLst>
          </p:cNvPr>
          <p:cNvSpPr>
            <a:spLocks noGrp="1"/>
          </p:cNvSpPr>
          <p:nvPr>
            <p:ph type="ftr" sz="quarter" idx="11"/>
          </p:nvPr>
        </p:nvSpPr>
        <p:spPr/>
        <p:txBody>
          <a:bodyPr/>
          <a:lstStyle/>
          <a:p>
            <a:r>
              <a:rPr lang="en-US"/>
              <a:t>Physics 305 - Computational Imaging</a:t>
            </a:r>
            <a:endParaRPr lang="en-US" dirty="0"/>
          </a:p>
        </p:txBody>
      </p:sp>
      <p:sp>
        <p:nvSpPr>
          <p:cNvPr id="5" name="Slide Number Placeholder 4">
            <a:extLst>
              <a:ext uri="{FF2B5EF4-FFF2-40B4-BE49-F238E27FC236}">
                <a16:creationId xmlns:a16="http://schemas.microsoft.com/office/drawing/2014/main" id="{BF14F72B-2FE6-1FC2-1D12-464C8B804A15}"/>
              </a:ext>
            </a:extLst>
          </p:cNvPr>
          <p:cNvSpPr>
            <a:spLocks noGrp="1"/>
          </p:cNvSpPr>
          <p:nvPr>
            <p:ph type="sldNum" sz="quarter" idx="12"/>
          </p:nvPr>
        </p:nvSpPr>
        <p:spPr/>
        <p:txBody>
          <a:bodyPr/>
          <a:lstStyle/>
          <a:p>
            <a:fld id="{8262CFD8-7A98-47E6-A2CC-B17DDA24BA0E}" type="slidenum">
              <a:rPr lang="en-US" smtClean="0"/>
              <a:t>4</a:t>
            </a:fld>
            <a:endParaRPr lang="en-US"/>
          </a:p>
        </p:txBody>
      </p:sp>
      <p:pic>
        <p:nvPicPr>
          <p:cNvPr id="10242" name="Picture 2">
            <a:extLst>
              <a:ext uri="{FF2B5EF4-FFF2-40B4-BE49-F238E27FC236}">
                <a16:creationId xmlns:a16="http://schemas.microsoft.com/office/drawing/2014/main" id="{EA5232EE-234E-5A58-4BAC-1B605EE8DD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1280160"/>
            <a:ext cx="8229600" cy="4799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2081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E8C27-14BB-D307-06EB-38D7C9437611}"/>
              </a:ext>
            </a:extLst>
          </p:cNvPr>
          <p:cNvSpPr>
            <a:spLocks noGrp="1"/>
          </p:cNvSpPr>
          <p:nvPr>
            <p:ph type="title"/>
          </p:nvPr>
        </p:nvSpPr>
        <p:spPr/>
        <p:txBody>
          <a:bodyPr/>
          <a:lstStyle/>
          <a:p>
            <a:r>
              <a:rPr lang="en-US" dirty="0"/>
              <a:t>RS-CS : 256 X 256 Image</a:t>
            </a:r>
          </a:p>
        </p:txBody>
      </p:sp>
      <p:sp>
        <p:nvSpPr>
          <p:cNvPr id="3" name="Footer Placeholder 2">
            <a:extLst>
              <a:ext uri="{FF2B5EF4-FFF2-40B4-BE49-F238E27FC236}">
                <a16:creationId xmlns:a16="http://schemas.microsoft.com/office/drawing/2014/main" id="{F27F8EEE-A49F-BC47-9FAB-BB14F42ADCD7}"/>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FA8286FD-2E9E-86B1-DC88-934C71183400}"/>
              </a:ext>
            </a:extLst>
          </p:cNvPr>
          <p:cNvSpPr>
            <a:spLocks noGrp="1"/>
          </p:cNvSpPr>
          <p:nvPr>
            <p:ph type="sldNum" sz="quarter" idx="12"/>
          </p:nvPr>
        </p:nvSpPr>
        <p:spPr/>
        <p:txBody>
          <a:bodyPr/>
          <a:lstStyle/>
          <a:p>
            <a:fld id="{8262CFD8-7A98-47E6-A2CC-B17DDA24BA0E}" type="slidenum">
              <a:rPr lang="en-US" smtClean="0"/>
              <a:t>5</a:t>
            </a:fld>
            <a:endParaRPr lang="en-US"/>
          </a:p>
        </p:txBody>
      </p:sp>
      <p:pic>
        <p:nvPicPr>
          <p:cNvPr id="11266" name="Picture 2">
            <a:extLst>
              <a:ext uri="{FF2B5EF4-FFF2-40B4-BE49-F238E27FC236}">
                <a16:creationId xmlns:a16="http://schemas.microsoft.com/office/drawing/2014/main" id="{6BBB1B7D-2680-5E33-8E59-8647C5A3BC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1280160"/>
            <a:ext cx="8229600" cy="4799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57877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634D5-18E0-2AF0-DF4D-01DC145A2830}"/>
              </a:ext>
            </a:extLst>
          </p:cNvPr>
          <p:cNvSpPr>
            <a:spLocks noGrp="1"/>
          </p:cNvSpPr>
          <p:nvPr>
            <p:ph type="title"/>
          </p:nvPr>
        </p:nvSpPr>
        <p:spPr/>
        <p:txBody>
          <a:bodyPr/>
          <a:lstStyle/>
          <a:p>
            <a:r>
              <a:rPr lang="en-US" dirty="0"/>
              <a:t>RS-CS : 512 X 512 Image</a:t>
            </a:r>
          </a:p>
        </p:txBody>
      </p:sp>
      <p:sp>
        <p:nvSpPr>
          <p:cNvPr id="3" name="Footer Placeholder 2">
            <a:extLst>
              <a:ext uri="{FF2B5EF4-FFF2-40B4-BE49-F238E27FC236}">
                <a16:creationId xmlns:a16="http://schemas.microsoft.com/office/drawing/2014/main" id="{3DF850FC-D2D8-57B6-BCCA-4A07D3B99A1A}"/>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8C44A9D2-BB94-DAEF-849E-B56873A1BB71}"/>
              </a:ext>
            </a:extLst>
          </p:cNvPr>
          <p:cNvSpPr>
            <a:spLocks noGrp="1"/>
          </p:cNvSpPr>
          <p:nvPr>
            <p:ph type="sldNum" sz="quarter" idx="12"/>
          </p:nvPr>
        </p:nvSpPr>
        <p:spPr/>
        <p:txBody>
          <a:bodyPr/>
          <a:lstStyle/>
          <a:p>
            <a:fld id="{8262CFD8-7A98-47E6-A2CC-B17DDA24BA0E}" type="slidenum">
              <a:rPr lang="en-US" smtClean="0"/>
              <a:t>6</a:t>
            </a:fld>
            <a:endParaRPr lang="en-US"/>
          </a:p>
        </p:txBody>
      </p:sp>
      <p:pic>
        <p:nvPicPr>
          <p:cNvPr id="13314" name="Picture 2">
            <a:extLst>
              <a:ext uri="{FF2B5EF4-FFF2-40B4-BE49-F238E27FC236}">
                <a16:creationId xmlns:a16="http://schemas.microsoft.com/office/drawing/2014/main" id="{FB59157B-3485-7874-B3CD-A98C762389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 y="1280160"/>
            <a:ext cx="8229600" cy="47991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500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EF8ED41-611B-B576-2D36-91E448FBADCB}"/>
              </a:ext>
            </a:extLst>
          </p:cNvPr>
          <p:cNvSpPr>
            <a:spLocks noGrp="1"/>
          </p:cNvSpPr>
          <p:nvPr>
            <p:ph type="ftr" sz="quarter" idx="11"/>
          </p:nvPr>
        </p:nvSpPr>
        <p:spPr/>
        <p:txBody>
          <a:bodyPr/>
          <a:lstStyle/>
          <a:p>
            <a:r>
              <a:rPr lang="en-US"/>
              <a:t>Physics 305 - Computational Imaging</a:t>
            </a:r>
            <a:endParaRPr lang="en-US" dirty="0"/>
          </a:p>
        </p:txBody>
      </p:sp>
      <p:sp>
        <p:nvSpPr>
          <p:cNvPr id="3" name="Title 2">
            <a:extLst>
              <a:ext uri="{FF2B5EF4-FFF2-40B4-BE49-F238E27FC236}">
                <a16:creationId xmlns:a16="http://schemas.microsoft.com/office/drawing/2014/main" id="{21241AA8-60D7-2BBA-6E33-99D224A1EE97}"/>
              </a:ext>
            </a:extLst>
          </p:cNvPr>
          <p:cNvSpPr>
            <a:spLocks noGrp="1"/>
          </p:cNvSpPr>
          <p:nvPr>
            <p:ph type="title"/>
          </p:nvPr>
        </p:nvSpPr>
        <p:spPr/>
        <p:txBody>
          <a:bodyPr/>
          <a:lstStyle/>
          <a:p>
            <a:r>
              <a:rPr lang="en-US" dirty="0"/>
              <a:t>Results</a:t>
            </a:r>
          </a:p>
        </p:txBody>
      </p:sp>
      <p:sp>
        <p:nvSpPr>
          <p:cNvPr id="7" name="Content Placeholder 6">
            <a:extLst>
              <a:ext uri="{FF2B5EF4-FFF2-40B4-BE49-F238E27FC236}">
                <a16:creationId xmlns:a16="http://schemas.microsoft.com/office/drawing/2014/main" id="{C1B17975-74C3-9E11-8D6D-BC56B43AD0EC}"/>
              </a:ext>
            </a:extLst>
          </p:cNvPr>
          <p:cNvSpPr>
            <a:spLocks noGrp="1"/>
          </p:cNvSpPr>
          <p:nvPr>
            <p:ph idx="1"/>
          </p:nvPr>
        </p:nvSpPr>
        <p:spPr>
          <a:xfrm>
            <a:off x="628650" y="1131216"/>
            <a:ext cx="7966710" cy="5045747"/>
          </a:xfrm>
        </p:spPr>
        <p:txBody>
          <a:bodyPr>
            <a:normAutofit/>
          </a:bodyPr>
          <a:lstStyle/>
          <a:p>
            <a:pPr marL="0" indent="0">
              <a:buNone/>
            </a:pPr>
            <a:r>
              <a:rPr lang="en-US" sz="1800" dirty="0"/>
              <a:t>Interestingly, a distinct jump in the reconstruction’s SSIM was observed upon increasing the input image’s dimension from (128 x 128) to (256 x 256) as shown below. Although the SSIM is increased, one main trade-off is that it took four times as long to perform RS-CS on by increasing the image size to 2</a:t>
            </a:r>
            <a:r>
              <a:rPr lang="en-US" sz="1800" baseline="30000" dirty="0"/>
              <a:t>n+1</a:t>
            </a:r>
            <a:r>
              <a:rPr lang="en-US" sz="1800" dirty="0"/>
              <a:t>. Intuitively, increasing the random sampling rate means better reconstruction. I then performed large-scale analysis to compare RS-CS performances for increasing input image size and increasing sampling rate.</a:t>
            </a:r>
          </a:p>
        </p:txBody>
      </p:sp>
      <p:sp>
        <p:nvSpPr>
          <p:cNvPr id="5" name="Slide Number Placeholder 4">
            <a:extLst>
              <a:ext uri="{FF2B5EF4-FFF2-40B4-BE49-F238E27FC236}">
                <a16:creationId xmlns:a16="http://schemas.microsoft.com/office/drawing/2014/main" id="{BF14F72B-2FE6-1FC2-1D12-464C8B804A15}"/>
              </a:ext>
            </a:extLst>
          </p:cNvPr>
          <p:cNvSpPr>
            <a:spLocks noGrp="1"/>
          </p:cNvSpPr>
          <p:nvPr>
            <p:ph type="sldNum" sz="quarter" idx="12"/>
          </p:nvPr>
        </p:nvSpPr>
        <p:spPr/>
        <p:txBody>
          <a:bodyPr/>
          <a:lstStyle/>
          <a:p>
            <a:fld id="{8262CFD8-7A98-47E6-A2CC-B17DDA24BA0E}" type="slidenum">
              <a:rPr lang="en-US" smtClean="0"/>
              <a:t>7</a:t>
            </a:fld>
            <a:endParaRPr lang="en-US"/>
          </a:p>
        </p:txBody>
      </p:sp>
      <p:pic>
        <p:nvPicPr>
          <p:cNvPr id="10242" name="Picture 2">
            <a:extLst>
              <a:ext uri="{FF2B5EF4-FFF2-40B4-BE49-F238E27FC236}">
                <a16:creationId xmlns:a16="http://schemas.microsoft.com/office/drawing/2014/main" id="{EA5232EE-234E-5A58-4BAC-1B605EE8DDB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6917"/>
          <a:stretch/>
        </p:blipFill>
        <p:spPr bwMode="auto">
          <a:xfrm>
            <a:off x="365760" y="3226067"/>
            <a:ext cx="8229600" cy="158773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A7DCC7C7-BA49-DC11-F3FF-3421C67604B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66917"/>
          <a:stretch/>
        </p:blipFill>
        <p:spPr bwMode="auto">
          <a:xfrm>
            <a:off x="365760" y="4733984"/>
            <a:ext cx="8229600" cy="15877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050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698F5AB5-D5B9-9E3E-5D8D-DA6F17CECEAC}"/>
              </a:ext>
            </a:extLst>
          </p:cNvPr>
          <p:cNvSpPr>
            <a:spLocks noGrp="1"/>
          </p:cNvSpPr>
          <p:nvPr>
            <p:ph type="ftr" sz="quarter" idx="11"/>
          </p:nvPr>
        </p:nvSpPr>
        <p:spPr/>
        <p:txBody>
          <a:bodyPr/>
          <a:lstStyle/>
          <a:p>
            <a:r>
              <a:rPr lang="en-US"/>
              <a:t>Physics 305 - Computational Imaging</a:t>
            </a:r>
          </a:p>
        </p:txBody>
      </p:sp>
      <p:sp>
        <p:nvSpPr>
          <p:cNvPr id="4" name="Slide Number Placeholder 3">
            <a:extLst>
              <a:ext uri="{FF2B5EF4-FFF2-40B4-BE49-F238E27FC236}">
                <a16:creationId xmlns:a16="http://schemas.microsoft.com/office/drawing/2014/main" id="{09CA69A1-C97B-8F6C-0A84-E2C7EA3FF1DF}"/>
              </a:ext>
            </a:extLst>
          </p:cNvPr>
          <p:cNvSpPr>
            <a:spLocks noGrp="1"/>
          </p:cNvSpPr>
          <p:nvPr>
            <p:ph type="sldNum" sz="quarter" idx="12"/>
          </p:nvPr>
        </p:nvSpPr>
        <p:spPr/>
        <p:txBody>
          <a:bodyPr/>
          <a:lstStyle/>
          <a:p>
            <a:fld id="{8262CFD8-7A98-47E6-A2CC-B17DDA24BA0E}" type="slidenum">
              <a:rPr lang="en-US" smtClean="0"/>
              <a:t>8</a:t>
            </a:fld>
            <a:endParaRPr lang="en-US"/>
          </a:p>
        </p:txBody>
      </p:sp>
      <p:pic>
        <p:nvPicPr>
          <p:cNvPr id="12292" name="Picture 4">
            <a:extLst>
              <a:ext uri="{FF2B5EF4-FFF2-40B4-BE49-F238E27FC236}">
                <a16:creationId xmlns:a16="http://schemas.microsoft.com/office/drawing/2014/main" id="{6A60BA47-BB42-610C-3836-031D92870C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2125663"/>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a:extLst>
              <a:ext uri="{FF2B5EF4-FFF2-40B4-BE49-F238E27FC236}">
                <a16:creationId xmlns:a16="http://schemas.microsoft.com/office/drawing/2014/main" id="{6AE0672B-2C45-EEFB-8533-E65F72F9B5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60299"/>
            <a:ext cx="9144000" cy="2125663"/>
          </a:xfrm>
          <a:prstGeom prst="rect">
            <a:avLst/>
          </a:prstGeom>
          <a:noFill/>
          <a:extLst>
            <a:ext uri="{909E8E84-426E-40DD-AFC4-6F175D3DCCD1}">
              <a14:hiddenFill xmlns:a14="http://schemas.microsoft.com/office/drawing/2010/main">
                <a:solidFill>
                  <a:srgbClr val="FFFFFF"/>
                </a:solidFill>
              </a14:hiddenFill>
            </a:ext>
          </a:extLst>
        </p:spPr>
      </p:pic>
      <p:pic>
        <p:nvPicPr>
          <p:cNvPr id="12296" name="Picture 8">
            <a:extLst>
              <a:ext uri="{FF2B5EF4-FFF2-40B4-BE49-F238E27FC236}">
                <a16:creationId xmlns:a16="http://schemas.microsoft.com/office/drawing/2014/main" id="{6801057A-E54C-6983-584A-34A70A4BE7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285962"/>
            <a:ext cx="9144000" cy="2125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3422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50A8FAF-C061-1E7B-B964-CF980249D442}"/>
              </a:ext>
            </a:extLst>
          </p:cNvPr>
          <p:cNvSpPr>
            <a:spLocks noGrp="1"/>
          </p:cNvSpPr>
          <p:nvPr>
            <p:ph type="ftr" sz="quarter" idx="11"/>
          </p:nvPr>
        </p:nvSpPr>
        <p:spPr/>
        <p:txBody>
          <a:bodyPr/>
          <a:lstStyle/>
          <a:p>
            <a:r>
              <a:rPr lang="en-US"/>
              <a:t>Physics 305 - Computational Imaging</a:t>
            </a:r>
          </a:p>
        </p:txBody>
      </p:sp>
      <p:sp>
        <p:nvSpPr>
          <p:cNvPr id="8" name="Title 7">
            <a:extLst>
              <a:ext uri="{FF2B5EF4-FFF2-40B4-BE49-F238E27FC236}">
                <a16:creationId xmlns:a16="http://schemas.microsoft.com/office/drawing/2014/main" id="{5D3C53B0-5FCA-B237-2C9E-948F2B9542E9}"/>
              </a:ext>
            </a:extLst>
          </p:cNvPr>
          <p:cNvSpPr>
            <a:spLocks noGrp="1"/>
          </p:cNvSpPr>
          <p:nvPr>
            <p:ph type="title"/>
          </p:nvPr>
        </p:nvSpPr>
        <p:spPr/>
        <p:txBody>
          <a:bodyPr/>
          <a:lstStyle/>
          <a:p>
            <a:r>
              <a:rPr lang="en-US" dirty="0"/>
              <a:t>Discussion</a:t>
            </a:r>
          </a:p>
        </p:txBody>
      </p:sp>
      <p:sp>
        <p:nvSpPr>
          <p:cNvPr id="9" name="Content Placeholder 8">
            <a:extLst>
              <a:ext uri="{FF2B5EF4-FFF2-40B4-BE49-F238E27FC236}">
                <a16:creationId xmlns:a16="http://schemas.microsoft.com/office/drawing/2014/main" id="{346A1D30-45FD-4CB9-F35B-3AE77492DF3C}"/>
              </a:ext>
            </a:extLst>
          </p:cNvPr>
          <p:cNvSpPr>
            <a:spLocks noGrp="1"/>
          </p:cNvSpPr>
          <p:nvPr>
            <p:ph idx="1"/>
          </p:nvPr>
        </p:nvSpPr>
        <p:spPr/>
        <p:txBody>
          <a:bodyPr>
            <a:normAutofit/>
          </a:bodyPr>
          <a:lstStyle/>
          <a:p>
            <a:pPr marL="0" indent="0">
              <a:buNone/>
            </a:pPr>
            <a:r>
              <a:rPr lang="en-US" sz="2400" dirty="0"/>
              <a:t>Increasing the image size to (512 x 512) didn’t return significant improvements in the reconstruction quality. Also, the automated RS-CS couldn’t recover images for sampling rates below 15%. On average, the results show that at 20% sampling rate, a 40% similarity can be recovered. </a:t>
            </a:r>
          </a:p>
          <a:p>
            <a:pPr marL="0" indent="0">
              <a:buNone/>
            </a:pPr>
            <a:endParaRPr lang="en-US" sz="2400" dirty="0"/>
          </a:p>
          <a:p>
            <a:pPr marL="0" indent="0">
              <a:buNone/>
            </a:pPr>
            <a:r>
              <a:rPr lang="en-US" sz="2400" dirty="0"/>
              <a:t>Take note however that the image used is complicated, hence performing RS-CS on simpler objects with very distinct peaks in the frequency space would only need lower sampling rate. As demonstrated last activity, distinct frequency peaks were retained even at 5% sampling rate.</a:t>
            </a:r>
          </a:p>
          <a:p>
            <a:pPr marL="0" indent="0">
              <a:buNone/>
            </a:pPr>
            <a:endParaRPr lang="en-US" sz="2400" dirty="0"/>
          </a:p>
        </p:txBody>
      </p:sp>
      <p:sp>
        <p:nvSpPr>
          <p:cNvPr id="4" name="Slide Number Placeholder 3">
            <a:extLst>
              <a:ext uri="{FF2B5EF4-FFF2-40B4-BE49-F238E27FC236}">
                <a16:creationId xmlns:a16="http://schemas.microsoft.com/office/drawing/2014/main" id="{F80623C2-DF87-E0B7-0C4A-1402E0F9F75B}"/>
              </a:ext>
            </a:extLst>
          </p:cNvPr>
          <p:cNvSpPr>
            <a:spLocks noGrp="1"/>
          </p:cNvSpPr>
          <p:nvPr>
            <p:ph type="sldNum" sz="quarter" idx="12"/>
          </p:nvPr>
        </p:nvSpPr>
        <p:spPr/>
        <p:txBody>
          <a:bodyPr/>
          <a:lstStyle/>
          <a:p>
            <a:fld id="{8262CFD8-7A98-47E6-A2CC-B17DDA24BA0E}" type="slidenum">
              <a:rPr lang="en-US" smtClean="0"/>
              <a:t>9</a:t>
            </a:fld>
            <a:endParaRPr lang="en-US"/>
          </a:p>
        </p:txBody>
      </p:sp>
    </p:spTree>
    <p:extLst>
      <p:ext uri="{BB962C8B-B14F-4D97-AF65-F5344CB8AC3E}">
        <p14:creationId xmlns:p14="http://schemas.microsoft.com/office/powerpoint/2010/main" val="10525703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3940</TotalTime>
  <Words>666</Words>
  <Application>Microsoft Macintosh PowerPoint</Application>
  <PresentationFormat>On-screen Show (4:3)</PresentationFormat>
  <Paragraphs>48</Paragraphs>
  <Slides>10</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10</vt:i4>
      </vt:variant>
    </vt:vector>
  </HeadingPairs>
  <TitlesOfParts>
    <vt:vector size="22" baseType="lpstr">
      <vt:lpstr>Arial</vt:lpstr>
      <vt:lpstr>Bahnschrift</vt:lpstr>
      <vt:lpstr>Bahnschrift Condensed</vt:lpstr>
      <vt:lpstr>Bahnschrift Light</vt:lpstr>
      <vt:lpstr>Bahnschrift SemiBold</vt:lpstr>
      <vt:lpstr>Bahnschrift SemiBold Condensed</vt:lpstr>
      <vt:lpstr>Bahnschrift SemiCondensed</vt:lpstr>
      <vt:lpstr>Bahnschrift SemiLight</vt:lpstr>
      <vt:lpstr>Calibri</vt:lpstr>
      <vt:lpstr>Cambria Math</vt:lpstr>
      <vt:lpstr>Wingdings</vt:lpstr>
      <vt:lpstr>Office Theme</vt:lpstr>
      <vt:lpstr> </vt:lpstr>
      <vt:lpstr>Background</vt:lpstr>
      <vt:lpstr>Overview: Block RS-CS</vt:lpstr>
      <vt:lpstr>RS-CS: 128 X 128 Image</vt:lpstr>
      <vt:lpstr>RS-CS : 256 X 256 Image</vt:lpstr>
      <vt:lpstr>RS-CS : 512 X 512 Image</vt:lpstr>
      <vt:lpstr>Results</vt:lpstr>
      <vt:lpstr>PowerPoint Presentation</vt:lpstr>
      <vt:lpstr>Discussion</vt:lpstr>
      <vt:lpstr> 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Rene Jr Principe</dc:creator>
  <cp:lastModifiedBy>Rene Jr Principe</cp:lastModifiedBy>
  <cp:revision>32</cp:revision>
  <cp:lastPrinted>2022-06-06T16:25:46Z</cp:lastPrinted>
  <dcterms:created xsi:type="dcterms:W3CDTF">2022-05-28T03:01:51Z</dcterms:created>
  <dcterms:modified xsi:type="dcterms:W3CDTF">2023-07-04T10:39:01Z</dcterms:modified>
</cp:coreProperties>
</file>

<file path=docProps/thumbnail.jpeg>
</file>